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1.xml" ContentType="application/vnd.openxmlformats-officedocument.presentationml.comment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0" r:id="rId1"/>
    <p:sldMasterId id="2147483667" r:id="rId2"/>
    <p:sldMasterId id="2147483683" r:id="rId3"/>
    <p:sldMasterId id="2147483688" r:id="rId4"/>
  </p:sldMasterIdLst>
  <p:notesMasterIdLst>
    <p:notesMasterId r:id="rId26"/>
  </p:notesMasterIdLst>
  <p:sldIdLst>
    <p:sldId id="293" r:id="rId5"/>
    <p:sldId id="311" r:id="rId6"/>
    <p:sldId id="305" r:id="rId7"/>
    <p:sldId id="306" r:id="rId8"/>
    <p:sldId id="308" r:id="rId9"/>
    <p:sldId id="309" r:id="rId10"/>
    <p:sldId id="310" r:id="rId11"/>
    <p:sldId id="313" r:id="rId12"/>
    <p:sldId id="312" r:id="rId13"/>
    <p:sldId id="326" r:id="rId14"/>
    <p:sldId id="315" r:id="rId15"/>
    <p:sldId id="317" r:id="rId16"/>
    <p:sldId id="320" r:id="rId17"/>
    <p:sldId id="321" r:id="rId18"/>
    <p:sldId id="322" r:id="rId19"/>
    <p:sldId id="323" r:id="rId20"/>
    <p:sldId id="324" r:id="rId21"/>
    <p:sldId id="325" r:id="rId22"/>
    <p:sldId id="328" r:id="rId23"/>
    <p:sldId id="329" r:id="rId24"/>
    <p:sldId id="330"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73" userDrawn="1">
          <p15:clr>
            <a:srgbClr val="A4A3A4"/>
          </p15:clr>
        </p15:guide>
        <p15:guide id="2" pos="24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irsch, Jennifer L" initials="HJL" lastIdx="11" clrIdx="0"/>
  <p:cmAuthor id="2" name="Josslyn Lally" initials="JL" lastIdx="1" clrIdx="1">
    <p:extLst>
      <p:ext uri="{19B8F6BF-5375-455C-9EA6-DF929625EA0E}">
        <p15:presenceInfo xmlns:p15="http://schemas.microsoft.com/office/powerpoint/2012/main" userId="a6c2ce6a84864d7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B211"/>
    <a:srgbClr val="808080"/>
    <a:srgbClr val="FFD02F"/>
    <a:srgbClr val="EEEEEE"/>
    <a:srgbClr val="B79661"/>
    <a:srgbClr val="A6815A"/>
    <a:srgbClr val="262626"/>
    <a:srgbClr val="D9D9D9"/>
    <a:srgbClr val="FEE08B"/>
    <a:srgbClr val="A8A8A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639" autoAdjust="0"/>
    <p:restoredTop sz="80590" autoAdjust="0"/>
  </p:normalViewPr>
  <p:slideViewPr>
    <p:cSldViewPr snapToGrid="0" snapToObjects="1">
      <p:cViewPr varScale="1">
        <p:scale>
          <a:sx n="101" d="100"/>
          <a:sy n="101" d="100"/>
        </p:scale>
        <p:origin x="944" y="184"/>
      </p:cViewPr>
      <p:guideLst>
        <p:guide orient="horz" pos="773"/>
        <p:guide pos="244"/>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9-01-14T11:38:23.128" idx="1">
    <p:pos x="10" y="10"/>
    <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ABCAFC-EC45-D54F-8D54-1D94864E386F}" type="datetimeFigureOut">
              <a:rPr lang="en-US" smtClean="0"/>
              <a:t>6/25/20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7E4348-FE77-6149-B9E1-40ADE9D981E1}" type="slidenum">
              <a:rPr lang="en-US" smtClean="0"/>
              <a:t>‹#›</a:t>
            </a:fld>
            <a:endParaRPr lang="en-US"/>
          </a:p>
        </p:txBody>
      </p:sp>
    </p:spTree>
    <p:extLst>
      <p:ext uri="{BB962C8B-B14F-4D97-AF65-F5344CB8AC3E}">
        <p14:creationId xmlns:p14="http://schemas.microsoft.com/office/powerpoint/2010/main" val="1780347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t>
            </a:r>
          </a:p>
        </p:txBody>
      </p:sp>
      <p:sp>
        <p:nvSpPr>
          <p:cNvPr id="4" name="Slide Number Placeholder 3"/>
          <p:cNvSpPr>
            <a:spLocks noGrp="1"/>
          </p:cNvSpPr>
          <p:nvPr>
            <p:ph type="sldNum" sz="quarter" idx="10"/>
          </p:nvPr>
        </p:nvSpPr>
        <p:spPr/>
        <p:txBody>
          <a:bodyPr/>
          <a:lstStyle/>
          <a:p>
            <a:fld id="{0BC54250-B93F-A041-B8B8-01935DAA9F7C}" type="slidenum">
              <a:rPr lang="en-US" smtClean="0"/>
              <a:t>1</a:t>
            </a:fld>
            <a:endParaRPr lang="en-US"/>
          </a:p>
        </p:txBody>
      </p:sp>
    </p:spTree>
    <p:extLst>
      <p:ext uri="{BB962C8B-B14F-4D97-AF65-F5344CB8AC3E}">
        <p14:creationId xmlns:p14="http://schemas.microsoft.com/office/powerpoint/2010/main" val="4086214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C54250-B93F-A041-B8B8-01935DAA9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4589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C54250-B93F-A041-B8B8-01935DAA9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882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C54250-B93F-A041-B8B8-01935DAA9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99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7E4348-FE77-6149-B9E1-40ADE9D981E1}" type="slidenum">
              <a:rPr lang="en-US" smtClean="0"/>
              <a:t>13</a:t>
            </a:fld>
            <a:endParaRPr lang="en-US"/>
          </a:p>
        </p:txBody>
      </p:sp>
    </p:spTree>
    <p:extLst>
      <p:ext uri="{BB962C8B-B14F-4D97-AF65-F5344CB8AC3E}">
        <p14:creationId xmlns:p14="http://schemas.microsoft.com/office/powerpoint/2010/main" val="3876833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C54250-B93F-A041-B8B8-01935DAA9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17209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C54250-B93F-A041-B8B8-01935DAA9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3285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C54250-B93F-A041-B8B8-01935DAA9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808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C54250-B93F-A041-B8B8-01935DAA9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54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C54250-B93F-A041-B8B8-01935DAA9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617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C54250-B93F-A041-B8B8-01935DAA9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3438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C54250-B93F-A041-B8B8-01935DAA9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26349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t>
            </a:r>
            <a:r>
              <a:rPr lang="en-US" b="0"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C54250-B93F-A041-B8B8-01935DAA9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17209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C54250-B93F-A041-B8B8-01935DAA9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2764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C54250-B93F-A041-B8B8-01935DAA9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9347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C54250-B93F-A041-B8B8-01935DAA9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5789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C54250-B93F-A041-B8B8-01935DAA9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5314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C54250-B93F-A041-B8B8-01935DAA9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109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C54250-B93F-A041-B8B8-01935DAA9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067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9" name="Shape 79"/>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200" b="0" i="0" u="none" strike="noStrike" cap="none">
                <a:solidFill>
                  <a:schemeClr val="dk1"/>
                </a:solidFill>
                <a:latin typeface="Calibri"/>
                <a:ea typeface="Calibri"/>
                <a:cs typeface="Calibri"/>
                <a:sym typeface="Calibri"/>
              </a:rPr>
              <a:t>***</a:t>
            </a:r>
          </a:p>
        </p:txBody>
      </p:sp>
      <p:sp>
        <p:nvSpPr>
          <p:cNvPr id="80" name="Shape 80"/>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 sz="1200" b="0" i="0" u="none" strike="noStrike" cap="none">
                <a:solidFill>
                  <a:srgbClr val="000000"/>
                </a:solidFill>
                <a:latin typeface="Calibri"/>
                <a:ea typeface="Calibri"/>
                <a:cs typeface="Calibri"/>
                <a:sym typeface="Calibri"/>
              </a:rPr>
              <a:t>8</a:t>
            </a:fld>
            <a:endParaRPr lang="en"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822062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C54250-B93F-A041-B8B8-01935DAA9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17209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67110" y="1557867"/>
            <a:ext cx="6795913" cy="2235200"/>
          </a:xfrm>
        </p:spPr>
        <p:txBody>
          <a:bodyPr anchor="b" anchorCtr="0">
            <a:noAutofit/>
          </a:bodyPr>
          <a:lstStyle>
            <a:lvl1pPr algn="l">
              <a:lnSpc>
                <a:spcPts val="4800"/>
              </a:lnSpc>
              <a:defRPr b="1" cap="all" spc="200">
                <a:solidFill>
                  <a:schemeClr val="tx1">
                    <a:lumMod val="50000"/>
                    <a:lumOff val="50000"/>
                  </a:schemeClr>
                </a:solidFill>
              </a:defRPr>
            </a:lvl1pPr>
          </a:lstStyle>
          <a:p>
            <a:r>
              <a:rPr lang="en-US" dirty="0"/>
              <a:t>Click to edit Master title style</a:t>
            </a:r>
          </a:p>
        </p:txBody>
      </p:sp>
      <p:sp>
        <p:nvSpPr>
          <p:cNvPr id="3" name="Subtitle 2"/>
          <p:cNvSpPr>
            <a:spLocks noGrp="1"/>
          </p:cNvSpPr>
          <p:nvPr>
            <p:ph type="subTitle" idx="1"/>
          </p:nvPr>
        </p:nvSpPr>
        <p:spPr>
          <a:xfrm>
            <a:off x="4967109" y="4275667"/>
            <a:ext cx="6795913" cy="1202267"/>
          </a:xfrm>
        </p:spPr>
        <p:txBody>
          <a:bodyPr>
            <a:noAutofit/>
          </a:bodyPr>
          <a:lstStyle>
            <a:lvl1pPr marL="0" indent="0" algn="l">
              <a:lnSpc>
                <a:spcPts val="2800"/>
              </a:lnSpc>
              <a:buNone/>
              <a:defRPr sz="2400" cap="all" spc="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027251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3"/>
          <p:cNvSpPr>
            <a:spLocks noGrp="1"/>
          </p:cNvSpPr>
          <p:nvPr>
            <p:ph type="pic" sz="quarter" idx="10"/>
          </p:nvPr>
        </p:nvSpPr>
        <p:spPr>
          <a:xfrm>
            <a:off x="349956" y="1329267"/>
            <a:ext cx="3668888" cy="1400218"/>
          </a:xfrm>
        </p:spPr>
        <p:txBody>
          <a:bodyPr/>
          <a:lstStyle/>
          <a:p>
            <a:endParaRPr lang="en-US"/>
          </a:p>
        </p:txBody>
      </p:sp>
      <p:sp>
        <p:nvSpPr>
          <p:cNvPr id="6" name="Picture Placeholder 3"/>
          <p:cNvSpPr>
            <a:spLocks noGrp="1"/>
          </p:cNvSpPr>
          <p:nvPr>
            <p:ph type="pic" sz="quarter" idx="12"/>
          </p:nvPr>
        </p:nvSpPr>
        <p:spPr>
          <a:xfrm>
            <a:off x="8123701" y="1329267"/>
            <a:ext cx="3740924" cy="1400218"/>
          </a:xfrm>
        </p:spPr>
        <p:txBody>
          <a:bodyPr/>
          <a:lstStyle/>
          <a:p>
            <a:endParaRPr lang="en-US"/>
          </a:p>
        </p:txBody>
      </p:sp>
      <p:sp>
        <p:nvSpPr>
          <p:cNvPr id="7" name="Picture Placeholder 3"/>
          <p:cNvSpPr>
            <a:spLocks noGrp="1"/>
          </p:cNvSpPr>
          <p:nvPr>
            <p:ph type="pic" sz="quarter" idx="13"/>
          </p:nvPr>
        </p:nvSpPr>
        <p:spPr>
          <a:xfrm>
            <a:off x="4176890" y="1329267"/>
            <a:ext cx="3826933" cy="1400218"/>
          </a:xfrm>
        </p:spPr>
        <p:txBody>
          <a:bodyPr/>
          <a:lstStyle/>
          <a:p>
            <a:endParaRPr lang="en-US"/>
          </a:p>
        </p:txBody>
      </p:sp>
      <p:sp>
        <p:nvSpPr>
          <p:cNvPr id="8" name="Picture Placeholder 3"/>
          <p:cNvSpPr>
            <a:spLocks noGrp="1"/>
          </p:cNvSpPr>
          <p:nvPr>
            <p:ph type="pic" sz="quarter" idx="14"/>
          </p:nvPr>
        </p:nvSpPr>
        <p:spPr>
          <a:xfrm>
            <a:off x="349956" y="2946400"/>
            <a:ext cx="3668888" cy="1514524"/>
          </a:xfrm>
        </p:spPr>
        <p:txBody>
          <a:bodyPr/>
          <a:lstStyle/>
          <a:p>
            <a:endParaRPr lang="en-US"/>
          </a:p>
        </p:txBody>
      </p:sp>
      <p:sp>
        <p:nvSpPr>
          <p:cNvPr id="9" name="Picture Placeholder 3"/>
          <p:cNvSpPr>
            <a:spLocks noGrp="1"/>
          </p:cNvSpPr>
          <p:nvPr>
            <p:ph type="pic" sz="quarter" idx="15"/>
          </p:nvPr>
        </p:nvSpPr>
        <p:spPr>
          <a:xfrm>
            <a:off x="8123701" y="2946400"/>
            <a:ext cx="3740924" cy="1514524"/>
          </a:xfrm>
        </p:spPr>
        <p:txBody>
          <a:bodyPr/>
          <a:lstStyle/>
          <a:p>
            <a:endParaRPr lang="en-US"/>
          </a:p>
        </p:txBody>
      </p:sp>
      <p:sp>
        <p:nvSpPr>
          <p:cNvPr id="10" name="Picture Placeholder 3"/>
          <p:cNvSpPr>
            <a:spLocks noGrp="1"/>
          </p:cNvSpPr>
          <p:nvPr>
            <p:ph type="pic" sz="quarter" idx="16"/>
          </p:nvPr>
        </p:nvSpPr>
        <p:spPr>
          <a:xfrm>
            <a:off x="4176890" y="2946400"/>
            <a:ext cx="3826933" cy="1514524"/>
          </a:xfrm>
        </p:spPr>
        <p:txBody>
          <a:bodyPr/>
          <a:lstStyle/>
          <a:p>
            <a:endParaRPr lang="en-US"/>
          </a:p>
        </p:txBody>
      </p:sp>
      <p:sp>
        <p:nvSpPr>
          <p:cNvPr id="11" name="Picture Placeholder 3"/>
          <p:cNvSpPr>
            <a:spLocks noGrp="1"/>
          </p:cNvSpPr>
          <p:nvPr>
            <p:ph type="pic" sz="quarter" idx="17"/>
          </p:nvPr>
        </p:nvSpPr>
        <p:spPr>
          <a:xfrm>
            <a:off x="349956" y="4677839"/>
            <a:ext cx="3668888" cy="1507682"/>
          </a:xfrm>
        </p:spPr>
        <p:txBody>
          <a:bodyPr/>
          <a:lstStyle/>
          <a:p>
            <a:endParaRPr lang="en-US"/>
          </a:p>
        </p:txBody>
      </p:sp>
      <p:sp>
        <p:nvSpPr>
          <p:cNvPr id="12" name="Picture Placeholder 3"/>
          <p:cNvSpPr>
            <a:spLocks noGrp="1"/>
          </p:cNvSpPr>
          <p:nvPr>
            <p:ph type="pic" sz="quarter" idx="18"/>
          </p:nvPr>
        </p:nvSpPr>
        <p:spPr>
          <a:xfrm>
            <a:off x="8123701" y="4677839"/>
            <a:ext cx="3740923" cy="1507682"/>
          </a:xfrm>
        </p:spPr>
        <p:txBody>
          <a:bodyPr/>
          <a:lstStyle/>
          <a:p>
            <a:endParaRPr lang="en-US"/>
          </a:p>
        </p:txBody>
      </p:sp>
      <p:sp>
        <p:nvSpPr>
          <p:cNvPr id="13" name="Picture Placeholder 3"/>
          <p:cNvSpPr>
            <a:spLocks noGrp="1"/>
          </p:cNvSpPr>
          <p:nvPr>
            <p:ph type="pic" sz="quarter" idx="19"/>
          </p:nvPr>
        </p:nvSpPr>
        <p:spPr>
          <a:xfrm>
            <a:off x="4176890" y="4677839"/>
            <a:ext cx="3826933" cy="1507682"/>
          </a:xfrm>
        </p:spPr>
        <p:txBody>
          <a:body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67110" y="1557867"/>
            <a:ext cx="6795913" cy="2235200"/>
          </a:xfrm>
        </p:spPr>
        <p:txBody>
          <a:bodyPr anchor="b" anchorCtr="0">
            <a:noAutofit/>
          </a:bodyPr>
          <a:lstStyle>
            <a:lvl1pPr algn="l">
              <a:lnSpc>
                <a:spcPts val="4800"/>
              </a:lnSpc>
              <a:defRPr b="1" cap="all" spc="2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967109" y="4275667"/>
            <a:ext cx="6795913" cy="1202267"/>
          </a:xfrm>
        </p:spPr>
        <p:txBody>
          <a:bodyPr>
            <a:noAutofit/>
          </a:bodyPr>
          <a:lstStyle>
            <a:lvl1pPr marL="0" indent="0" algn="l">
              <a:lnSpc>
                <a:spcPts val="2800"/>
              </a:lnSpc>
              <a:buNone/>
              <a:defRPr sz="2400" cap="all" spc="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67110" y="1557867"/>
            <a:ext cx="6795913" cy="2235200"/>
          </a:xfrm>
        </p:spPr>
        <p:txBody>
          <a:bodyPr anchor="b" anchorCtr="0">
            <a:noAutofit/>
          </a:bodyPr>
          <a:lstStyle>
            <a:lvl1pPr algn="l">
              <a:lnSpc>
                <a:spcPts val="4800"/>
              </a:lnSpc>
              <a:defRPr b="1" cap="all" spc="200">
                <a:solidFill>
                  <a:schemeClr val="bg1"/>
                </a:solidFill>
              </a:defRPr>
            </a:lvl1pPr>
          </a:lstStyle>
          <a:p>
            <a:r>
              <a:rPr lang="en-US" dirty="0"/>
              <a:t>Click to edit Master title SLIDE</a:t>
            </a:r>
          </a:p>
        </p:txBody>
      </p:sp>
      <p:sp>
        <p:nvSpPr>
          <p:cNvPr id="3" name="Subtitle 2"/>
          <p:cNvSpPr>
            <a:spLocks noGrp="1"/>
          </p:cNvSpPr>
          <p:nvPr>
            <p:ph type="subTitle" idx="1"/>
          </p:nvPr>
        </p:nvSpPr>
        <p:spPr>
          <a:xfrm>
            <a:off x="4967109" y="4275667"/>
            <a:ext cx="6795913" cy="1202267"/>
          </a:xfrm>
        </p:spPr>
        <p:txBody>
          <a:bodyPr>
            <a:noAutofit/>
          </a:bodyPr>
          <a:lstStyle>
            <a:lvl1pPr marL="0" indent="0" algn="l">
              <a:lnSpc>
                <a:spcPts val="2800"/>
              </a:lnSpc>
              <a:buNone/>
              <a:defRPr sz="2400" cap="all" spc="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67110" y="1557867"/>
            <a:ext cx="6795913" cy="2235200"/>
          </a:xfrm>
        </p:spPr>
        <p:txBody>
          <a:bodyPr anchor="b" anchorCtr="0">
            <a:noAutofit/>
          </a:bodyPr>
          <a:lstStyle>
            <a:lvl1pPr algn="l">
              <a:lnSpc>
                <a:spcPts val="4800"/>
              </a:lnSpc>
              <a:defRPr b="1" cap="all" spc="200">
                <a:solidFill>
                  <a:schemeClr val="tx1">
                    <a:lumMod val="50000"/>
                    <a:lumOff val="50000"/>
                  </a:schemeClr>
                </a:solidFill>
              </a:defRPr>
            </a:lvl1pPr>
          </a:lstStyle>
          <a:p>
            <a:r>
              <a:rPr lang="en-US" dirty="0"/>
              <a:t>Click to edit Master title SLIDE</a:t>
            </a:r>
          </a:p>
        </p:txBody>
      </p:sp>
      <p:sp>
        <p:nvSpPr>
          <p:cNvPr id="3" name="Subtitle 2"/>
          <p:cNvSpPr>
            <a:spLocks noGrp="1"/>
          </p:cNvSpPr>
          <p:nvPr>
            <p:ph type="subTitle" idx="1"/>
          </p:nvPr>
        </p:nvSpPr>
        <p:spPr>
          <a:xfrm>
            <a:off x="4967109" y="4275667"/>
            <a:ext cx="6795913" cy="1202267"/>
          </a:xfrm>
        </p:spPr>
        <p:txBody>
          <a:bodyPr>
            <a:noAutofit/>
          </a:bodyPr>
          <a:lstStyle>
            <a:lvl1pPr marL="0" indent="0" algn="l">
              <a:lnSpc>
                <a:spcPts val="2800"/>
              </a:lnSpc>
              <a:buNone/>
              <a:defRPr sz="2400" cap="all" spc="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744983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413933"/>
            <a:ext cx="11830756" cy="4749800"/>
          </a:xfrm>
        </p:spPr>
        <p:txBody>
          <a:bodyPr>
            <a:noAutofit/>
          </a:bodyPr>
          <a:lstStyle>
            <a:lvl1pPr marL="0" indent="0">
              <a:spcAft>
                <a:spcPts val="600"/>
              </a:spcAft>
              <a:buFontTx/>
              <a:buNone/>
              <a:defRPr sz="2400"/>
            </a:lvl1pPr>
            <a:lvl2pPr marL="466344" indent="-285750">
              <a:spcAft>
                <a:spcPts val="600"/>
              </a:spcAft>
              <a:buFont typeface="Lucida Grande"/>
              <a:buChar char="•"/>
              <a:defRPr sz="2100"/>
            </a:lvl2pPr>
            <a:lvl3pPr>
              <a:spcAft>
                <a:spcPts val="600"/>
              </a:spcAft>
              <a:defRPr sz="21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7" name="Title 6"/>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092362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1" y="1600200"/>
            <a:ext cx="5588000" cy="4621678"/>
          </a:xfrm>
        </p:spPr>
        <p:txBody>
          <a:bodyPr lIns="274320" rIns="274320"/>
          <a:lstStyle>
            <a:lvl1pPr>
              <a:spcAft>
                <a:spcPts val="600"/>
              </a:spcAft>
              <a:defRPr sz="2400">
                <a:solidFill>
                  <a:schemeClr val="bg1">
                    <a:lumMod val="85000"/>
                    <a:lumOff val="15000"/>
                  </a:schemeClr>
                </a:solidFill>
              </a:defRPr>
            </a:lvl1pPr>
            <a:lvl2pPr>
              <a:spcAft>
                <a:spcPts val="600"/>
              </a:spcAft>
              <a:defRPr sz="1800">
                <a:solidFill>
                  <a:schemeClr val="bg1">
                    <a:lumMod val="85000"/>
                    <a:lumOff val="15000"/>
                  </a:schemeClr>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084714" y="1600200"/>
            <a:ext cx="5802487" cy="4621678"/>
          </a:xfrm>
        </p:spPr>
        <p:txBody>
          <a:bodyPr lIns="274320" rIns="274320"/>
          <a:lstStyle>
            <a:lvl1pPr>
              <a:spcAft>
                <a:spcPts val="600"/>
              </a:spcAft>
              <a:defRPr sz="2400">
                <a:solidFill>
                  <a:schemeClr val="bg1">
                    <a:lumMod val="85000"/>
                    <a:lumOff val="15000"/>
                  </a:schemeClr>
                </a:solidFill>
              </a:defRPr>
            </a:lvl1pPr>
            <a:lvl2pPr>
              <a:spcAft>
                <a:spcPts val="600"/>
              </a:spcAft>
              <a:defRPr sz="1800">
                <a:solidFill>
                  <a:schemeClr val="bg1">
                    <a:lumMod val="85000"/>
                    <a:lumOff val="15000"/>
                  </a:schemeClr>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166170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3"/>
          <p:cNvSpPr>
            <a:spLocks noGrp="1"/>
          </p:cNvSpPr>
          <p:nvPr>
            <p:ph type="pic" sz="quarter" idx="10"/>
          </p:nvPr>
        </p:nvSpPr>
        <p:spPr>
          <a:xfrm>
            <a:off x="338666" y="1371600"/>
            <a:ext cx="5621868" cy="2253044"/>
          </a:xfrm>
        </p:spPr>
        <p:txBody>
          <a:bodyPr/>
          <a:lstStyle/>
          <a:p>
            <a:endParaRPr lang="en-US" dirty="0"/>
          </a:p>
        </p:txBody>
      </p:sp>
      <p:sp>
        <p:nvSpPr>
          <p:cNvPr id="4" name="Picture Placeholder 3"/>
          <p:cNvSpPr>
            <a:spLocks noGrp="1"/>
          </p:cNvSpPr>
          <p:nvPr>
            <p:ph type="pic" sz="quarter" idx="11"/>
          </p:nvPr>
        </p:nvSpPr>
        <p:spPr>
          <a:xfrm>
            <a:off x="6208889" y="1371600"/>
            <a:ext cx="5610579" cy="2253044"/>
          </a:xfrm>
        </p:spPr>
        <p:txBody>
          <a:bodyPr/>
          <a:lstStyle/>
          <a:p>
            <a:endParaRPr lang="en-US"/>
          </a:p>
        </p:txBody>
      </p:sp>
      <p:sp>
        <p:nvSpPr>
          <p:cNvPr id="5" name="Picture Placeholder 3"/>
          <p:cNvSpPr>
            <a:spLocks noGrp="1"/>
          </p:cNvSpPr>
          <p:nvPr>
            <p:ph type="pic" sz="quarter" idx="12"/>
          </p:nvPr>
        </p:nvSpPr>
        <p:spPr>
          <a:xfrm>
            <a:off x="338666" y="3784601"/>
            <a:ext cx="5621868" cy="2459799"/>
          </a:xfrm>
        </p:spPr>
        <p:txBody>
          <a:bodyPr/>
          <a:lstStyle/>
          <a:p>
            <a:endParaRPr lang="en-US"/>
          </a:p>
        </p:txBody>
      </p:sp>
      <p:sp>
        <p:nvSpPr>
          <p:cNvPr id="6" name="Picture Placeholder 3"/>
          <p:cNvSpPr>
            <a:spLocks noGrp="1"/>
          </p:cNvSpPr>
          <p:nvPr>
            <p:ph type="pic" sz="quarter" idx="13"/>
          </p:nvPr>
        </p:nvSpPr>
        <p:spPr>
          <a:xfrm>
            <a:off x="6208889" y="3784600"/>
            <a:ext cx="5610579" cy="2459800"/>
          </a:xfrm>
        </p:spPr>
        <p:txBody>
          <a:bodyPr/>
          <a:lstStyle/>
          <a:p>
            <a:endParaRPr lang="en-US"/>
          </a:p>
        </p:txBody>
      </p:sp>
    </p:spTree>
    <p:extLst>
      <p:ext uri="{BB962C8B-B14F-4D97-AF65-F5344CB8AC3E}">
        <p14:creationId xmlns:p14="http://schemas.microsoft.com/office/powerpoint/2010/main" val="1729135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3"/>
          <p:cNvSpPr>
            <a:spLocks noGrp="1"/>
          </p:cNvSpPr>
          <p:nvPr>
            <p:ph type="pic" sz="quarter" idx="10"/>
          </p:nvPr>
        </p:nvSpPr>
        <p:spPr>
          <a:xfrm>
            <a:off x="349956" y="1329267"/>
            <a:ext cx="3668888" cy="1400218"/>
          </a:xfrm>
        </p:spPr>
        <p:txBody>
          <a:bodyPr/>
          <a:lstStyle/>
          <a:p>
            <a:endParaRPr lang="en-US"/>
          </a:p>
        </p:txBody>
      </p:sp>
      <p:sp>
        <p:nvSpPr>
          <p:cNvPr id="6" name="Picture Placeholder 3"/>
          <p:cNvSpPr>
            <a:spLocks noGrp="1"/>
          </p:cNvSpPr>
          <p:nvPr>
            <p:ph type="pic" sz="quarter" idx="12"/>
          </p:nvPr>
        </p:nvSpPr>
        <p:spPr>
          <a:xfrm>
            <a:off x="8123701" y="1329267"/>
            <a:ext cx="3740924" cy="1400218"/>
          </a:xfrm>
        </p:spPr>
        <p:txBody>
          <a:bodyPr/>
          <a:lstStyle/>
          <a:p>
            <a:endParaRPr lang="en-US"/>
          </a:p>
        </p:txBody>
      </p:sp>
      <p:sp>
        <p:nvSpPr>
          <p:cNvPr id="7" name="Picture Placeholder 3"/>
          <p:cNvSpPr>
            <a:spLocks noGrp="1"/>
          </p:cNvSpPr>
          <p:nvPr>
            <p:ph type="pic" sz="quarter" idx="13"/>
          </p:nvPr>
        </p:nvSpPr>
        <p:spPr>
          <a:xfrm>
            <a:off x="4176890" y="1329267"/>
            <a:ext cx="3826933" cy="1400218"/>
          </a:xfrm>
        </p:spPr>
        <p:txBody>
          <a:bodyPr/>
          <a:lstStyle/>
          <a:p>
            <a:endParaRPr lang="en-US"/>
          </a:p>
        </p:txBody>
      </p:sp>
      <p:sp>
        <p:nvSpPr>
          <p:cNvPr id="8" name="Picture Placeholder 3"/>
          <p:cNvSpPr>
            <a:spLocks noGrp="1"/>
          </p:cNvSpPr>
          <p:nvPr>
            <p:ph type="pic" sz="quarter" idx="14"/>
          </p:nvPr>
        </p:nvSpPr>
        <p:spPr>
          <a:xfrm>
            <a:off x="349956" y="2946400"/>
            <a:ext cx="3668888" cy="1514524"/>
          </a:xfrm>
        </p:spPr>
        <p:txBody>
          <a:bodyPr/>
          <a:lstStyle/>
          <a:p>
            <a:endParaRPr lang="en-US"/>
          </a:p>
        </p:txBody>
      </p:sp>
      <p:sp>
        <p:nvSpPr>
          <p:cNvPr id="9" name="Picture Placeholder 3"/>
          <p:cNvSpPr>
            <a:spLocks noGrp="1"/>
          </p:cNvSpPr>
          <p:nvPr>
            <p:ph type="pic" sz="quarter" idx="15"/>
          </p:nvPr>
        </p:nvSpPr>
        <p:spPr>
          <a:xfrm>
            <a:off x="8123701" y="2946400"/>
            <a:ext cx="3740924" cy="1514524"/>
          </a:xfrm>
        </p:spPr>
        <p:txBody>
          <a:bodyPr/>
          <a:lstStyle/>
          <a:p>
            <a:endParaRPr lang="en-US"/>
          </a:p>
        </p:txBody>
      </p:sp>
      <p:sp>
        <p:nvSpPr>
          <p:cNvPr id="10" name="Picture Placeholder 3"/>
          <p:cNvSpPr>
            <a:spLocks noGrp="1"/>
          </p:cNvSpPr>
          <p:nvPr>
            <p:ph type="pic" sz="quarter" idx="16"/>
          </p:nvPr>
        </p:nvSpPr>
        <p:spPr>
          <a:xfrm>
            <a:off x="4176890" y="2946400"/>
            <a:ext cx="3826933" cy="1514524"/>
          </a:xfrm>
        </p:spPr>
        <p:txBody>
          <a:bodyPr/>
          <a:lstStyle/>
          <a:p>
            <a:endParaRPr lang="en-US"/>
          </a:p>
        </p:txBody>
      </p:sp>
      <p:sp>
        <p:nvSpPr>
          <p:cNvPr id="11" name="Picture Placeholder 3"/>
          <p:cNvSpPr>
            <a:spLocks noGrp="1"/>
          </p:cNvSpPr>
          <p:nvPr>
            <p:ph type="pic" sz="quarter" idx="17"/>
          </p:nvPr>
        </p:nvSpPr>
        <p:spPr>
          <a:xfrm>
            <a:off x="349956" y="4677839"/>
            <a:ext cx="3668888" cy="1507682"/>
          </a:xfrm>
        </p:spPr>
        <p:txBody>
          <a:bodyPr/>
          <a:lstStyle/>
          <a:p>
            <a:endParaRPr lang="en-US"/>
          </a:p>
        </p:txBody>
      </p:sp>
      <p:sp>
        <p:nvSpPr>
          <p:cNvPr id="12" name="Picture Placeholder 3"/>
          <p:cNvSpPr>
            <a:spLocks noGrp="1"/>
          </p:cNvSpPr>
          <p:nvPr>
            <p:ph type="pic" sz="quarter" idx="18"/>
          </p:nvPr>
        </p:nvSpPr>
        <p:spPr>
          <a:xfrm>
            <a:off x="8123701" y="4677839"/>
            <a:ext cx="3740923" cy="1507682"/>
          </a:xfrm>
        </p:spPr>
        <p:txBody>
          <a:bodyPr/>
          <a:lstStyle/>
          <a:p>
            <a:endParaRPr lang="en-US"/>
          </a:p>
        </p:txBody>
      </p:sp>
      <p:sp>
        <p:nvSpPr>
          <p:cNvPr id="13" name="Picture Placeholder 3"/>
          <p:cNvSpPr>
            <a:spLocks noGrp="1"/>
          </p:cNvSpPr>
          <p:nvPr>
            <p:ph type="pic" sz="quarter" idx="19"/>
          </p:nvPr>
        </p:nvSpPr>
        <p:spPr>
          <a:xfrm>
            <a:off x="4176890" y="4677839"/>
            <a:ext cx="3826933" cy="1507682"/>
          </a:xfrm>
        </p:spPr>
        <p:txBody>
          <a:bodyPr/>
          <a:lstStyle/>
          <a:p>
            <a:endParaRPr lang="en-US"/>
          </a:p>
        </p:txBody>
      </p:sp>
    </p:spTree>
    <p:extLst>
      <p:ext uri="{BB962C8B-B14F-4D97-AF65-F5344CB8AC3E}">
        <p14:creationId xmlns:p14="http://schemas.microsoft.com/office/powerpoint/2010/main" val="335747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413933"/>
            <a:ext cx="11830756" cy="4749800"/>
          </a:xfrm>
        </p:spPr>
        <p:txBody>
          <a:bodyPr>
            <a:noAutofit/>
          </a:bodyPr>
          <a:lstStyle>
            <a:lvl1pPr marL="0" indent="0">
              <a:spcAft>
                <a:spcPts val="600"/>
              </a:spcAft>
              <a:buFontTx/>
              <a:buNone/>
              <a:defRPr sz="2400"/>
            </a:lvl1pPr>
            <a:lvl2pPr marL="466344" indent="-285750">
              <a:spcAft>
                <a:spcPts val="600"/>
              </a:spcAft>
              <a:buFont typeface="Lucida Grande"/>
              <a:buChar char="•"/>
              <a:defRPr sz="2100"/>
            </a:lvl2pPr>
            <a:lvl3pPr>
              <a:spcAft>
                <a:spcPts val="600"/>
              </a:spcAft>
              <a:defRPr sz="21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p:txBody>
      </p:sp>
      <p:sp>
        <p:nvSpPr>
          <p:cNvPr id="7" name="Title 6"/>
          <p:cNvSpPr>
            <a:spLocks noGrp="1"/>
          </p:cNvSpPr>
          <p:nvPr>
            <p:ph type="title"/>
          </p:nvPr>
        </p:nvSpPr>
        <p:spPr/>
        <p:txBody>
          <a:bodyPr/>
          <a:lstStyle/>
          <a:p>
            <a:r>
              <a:rPr lang="en-US" dirty="0"/>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1" y="1600200"/>
            <a:ext cx="5588000" cy="4621678"/>
          </a:xfrm>
        </p:spPr>
        <p:txBody>
          <a:bodyPr lIns="274320" rIns="274320"/>
          <a:lstStyle>
            <a:lvl1pPr>
              <a:spcAft>
                <a:spcPts val="600"/>
              </a:spcAft>
              <a:defRPr sz="2400">
                <a:solidFill>
                  <a:schemeClr val="tx1"/>
                </a:solidFill>
              </a:defRPr>
            </a:lvl1pPr>
            <a:lvl2pPr>
              <a:spcAft>
                <a:spcPts val="600"/>
              </a:spcAft>
              <a:defRPr sz="1800">
                <a:solidFill>
                  <a:schemeClr val="tx1"/>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084714" y="1600200"/>
            <a:ext cx="5802487" cy="4621678"/>
          </a:xfrm>
        </p:spPr>
        <p:txBody>
          <a:bodyPr lIns="274320" rIns="274320"/>
          <a:lstStyle>
            <a:lvl1pPr>
              <a:spcAft>
                <a:spcPts val="600"/>
              </a:spcAft>
              <a:defRPr sz="2400">
                <a:solidFill>
                  <a:schemeClr val="tx1"/>
                </a:solidFill>
              </a:defRPr>
            </a:lvl1pPr>
            <a:lvl2pPr>
              <a:spcAft>
                <a:spcPts val="600"/>
              </a:spcAft>
              <a:defRPr sz="1800">
                <a:solidFill>
                  <a:schemeClr val="tx1"/>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3"/>
          <p:cNvSpPr>
            <a:spLocks noGrp="1"/>
          </p:cNvSpPr>
          <p:nvPr>
            <p:ph type="pic" sz="quarter" idx="10"/>
          </p:nvPr>
        </p:nvSpPr>
        <p:spPr>
          <a:xfrm>
            <a:off x="338666" y="1371600"/>
            <a:ext cx="5621868" cy="2253044"/>
          </a:xfrm>
        </p:spPr>
        <p:txBody>
          <a:bodyPr/>
          <a:lstStyle/>
          <a:p>
            <a:endParaRPr lang="en-US" dirty="0"/>
          </a:p>
        </p:txBody>
      </p:sp>
      <p:sp>
        <p:nvSpPr>
          <p:cNvPr id="4" name="Picture Placeholder 3"/>
          <p:cNvSpPr>
            <a:spLocks noGrp="1"/>
          </p:cNvSpPr>
          <p:nvPr>
            <p:ph type="pic" sz="quarter" idx="11"/>
          </p:nvPr>
        </p:nvSpPr>
        <p:spPr>
          <a:xfrm>
            <a:off x="6208889" y="1371600"/>
            <a:ext cx="5610579" cy="2253044"/>
          </a:xfrm>
        </p:spPr>
        <p:txBody>
          <a:bodyPr/>
          <a:lstStyle/>
          <a:p>
            <a:endParaRPr lang="en-US"/>
          </a:p>
        </p:txBody>
      </p:sp>
      <p:sp>
        <p:nvSpPr>
          <p:cNvPr id="5" name="Picture Placeholder 3"/>
          <p:cNvSpPr>
            <a:spLocks noGrp="1"/>
          </p:cNvSpPr>
          <p:nvPr>
            <p:ph type="pic" sz="quarter" idx="12"/>
          </p:nvPr>
        </p:nvSpPr>
        <p:spPr>
          <a:xfrm>
            <a:off x="338666" y="3784601"/>
            <a:ext cx="5621868" cy="2459799"/>
          </a:xfrm>
        </p:spPr>
        <p:txBody>
          <a:bodyPr/>
          <a:lstStyle/>
          <a:p>
            <a:endParaRPr lang="en-US"/>
          </a:p>
        </p:txBody>
      </p:sp>
      <p:sp>
        <p:nvSpPr>
          <p:cNvPr id="6" name="Picture Placeholder 3"/>
          <p:cNvSpPr>
            <a:spLocks noGrp="1"/>
          </p:cNvSpPr>
          <p:nvPr>
            <p:ph type="pic" sz="quarter" idx="13"/>
          </p:nvPr>
        </p:nvSpPr>
        <p:spPr>
          <a:xfrm>
            <a:off x="6208889" y="3784600"/>
            <a:ext cx="5610579" cy="245980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theme" Target="../theme/theme3.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81280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2981321"/>
      </p:ext>
    </p:extLst>
  </p:cSld>
  <p:clrMap bg1="lt1" tx1="dk1" bg2="lt2" tx2="dk2" accent1="accent1" accent2="accent2" accent3="accent3" accent4="accent4" accent5="accent5" accent6="accent6" hlink="hlink" folHlink="folHlink"/>
  <p:sldLayoutIdLst>
    <p:sldLayoutId id="2147483681" r:id="rId1"/>
    <p:sldLayoutId id="2147483682" r:id="rId2"/>
  </p:sldLayoutIdLst>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7687733" cy="991352"/>
          </a:xfrm>
          <a:prstGeom prst="rect">
            <a:avLst/>
          </a:prstGeom>
          <a:solidFill>
            <a:schemeClr val="bg1"/>
          </a:solidFill>
        </p:spPr>
        <p:txBody>
          <a:bodyPr vert="horz" lIns="274320" tIns="45720" rIns="91440" bIns="45720" rtlCol="0" anchor="ctr" anchorCtr="0">
            <a:noAutofit/>
          </a:bodyPr>
          <a:lstStyle/>
          <a:p>
            <a:r>
              <a:rPr lang="en-US" dirty="0"/>
              <a:t>Click to edit Master title style</a:t>
            </a:r>
          </a:p>
        </p:txBody>
      </p:sp>
      <p:sp>
        <p:nvSpPr>
          <p:cNvPr id="3" name="Text Placeholder 2"/>
          <p:cNvSpPr>
            <a:spLocks noGrp="1"/>
          </p:cNvSpPr>
          <p:nvPr>
            <p:ph type="body" idx="1"/>
          </p:nvPr>
        </p:nvSpPr>
        <p:spPr>
          <a:xfrm>
            <a:off x="1" y="1363133"/>
            <a:ext cx="11899345" cy="4834466"/>
          </a:xfrm>
          <a:prstGeom prst="rect">
            <a:avLst/>
          </a:prstGeom>
        </p:spPr>
        <p:txBody>
          <a:bodyPr vert="horz" lIns="274320" tIns="45720" rIns="27432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27784912"/>
      </p:ext>
    </p:extLst>
  </p:cSld>
  <p:clrMap bg1="dk1" tx1="lt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Lst>
  <p:txStyles>
    <p:titleStyle>
      <a:lvl1pPr algn="l" defTabSz="457200" rtl="0" eaLnBrk="1" latinLnBrk="0" hangingPunct="1">
        <a:spcBef>
          <a:spcPct val="0"/>
        </a:spcBef>
        <a:buNone/>
        <a:defRPr sz="2400" kern="1200" cap="all" spc="200">
          <a:solidFill>
            <a:srgbClr val="EEB211"/>
          </a:solidFill>
          <a:latin typeface="Calibri"/>
          <a:ea typeface="+mj-ea"/>
          <a:cs typeface="+mj-cs"/>
        </a:defRPr>
      </a:lvl1pPr>
    </p:titleStyle>
    <p:bodyStyle>
      <a:lvl1pPr marL="0" indent="0" algn="l" defTabSz="457200" rtl="0" eaLnBrk="1" latinLnBrk="0" hangingPunct="1">
        <a:spcBef>
          <a:spcPct val="20000"/>
        </a:spcBef>
        <a:buFont typeface="Arial"/>
        <a:buNone/>
        <a:defRPr sz="3200" kern="1200">
          <a:solidFill>
            <a:srgbClr val="262626"/>
          </a:solidFill>
          <a:latin typeface="+mn-lt"/>
          <a:ea typeface="+mn-ea"/>
          <a:cs typeface="+mn-cs"/>
        </a:defRPr>
      </a:lvl1pPr>
      <a:lvl2pPr marL="466344" indent="-285750" algn="l" defTabSz="457200" rtl="0" eaLnBrk="1" latinLnBrk="0" hangingPunct="1">
        <a:spcBef>
          <a:spcPct val="20000"/>
        </a:spcBef>
        <a:buFont typeface="Arial"/>
        <a:buChar char="•"/>
        <a:defRPr sz="2800" kern="1200">
          <a:solidFill>
            <a:srgbClr val="262626"/>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262626"/>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Roboto Ligh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Robot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7687733" cy="991352"/>
          </a:xfrm>
          <a:prstGeom prst="rect">
            <a:avLst/>
          </a:prstGeom>
          <a:solidFill>
            <a:schemeClr val="bg1"/>
          </a:solidFill>
        </p:spPr>
        <p:txBody>
          <a:bodyPr vert="horz" lIns="274320" tIns="45720" rIns="91440" bIns="45720" rtlCol="0" anchor="ctr" anchorCtr="0">
            <a:noAutofit/>
          </a:bodyPr>
          <a:lstStyle/>
          <a:p>
            <a:r>
              <a:rPr lang="en-US" dirty="0"/>
              <a:t>Click to edit Master title style</a:t>
            </a:r>
          </a:p>
        </p:txBody>
      </p:sp>
      <p:sp>
        <p:nvSpPr>
          <p:cNvPr id="3" name="Text Placeholder 2"/>
          <p:cNvSpPr>
            <a:spLocks noGrp="1"/>
          </p:cNvSpPr>
          <p:nvPr>
            <p:ph type="body" idx="1"/>
          </p:nvPr>
        </p:nvSpPr>
        <p:spPr>
          <a:xfrm>
            <a:off x="1" y="1363133"/>
            <a:ext cx="11899345" cy="4834466"/>
          </a:xfrm>
          <a:prstGeom prst="rect">
            <a:avLst/>
          </a:prstGeom>
        </p:spPr>
        <p:txBody>
          <a:bodyPr vert="horz" lIns="274320" tIns="45720" rIns="27432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77087261"/>
      </p:ext>
    </p:extLst>
  </p:cSld>
  <p:clrMap bg1="dk1" tx1="lt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Lst>
  <p:txStyles>
    <p:titleStyle>
      <a:lvl1pPr algn="l" defTabSz="457200" rtl="0" eaLnBrk="1" latinLnBrk="0" hangingPunct="1">
        <a:spcBef>
          <a:spcPct val="0"/>
        </a:spcBef>
        <a:buNone/>
        <a:defRPr sz="2400" kern="1200" cap="all" spc="200">
          <a:solidFill>
            <a:srgbClr val="EEB211"/>
          </a:solidFill>
          <a:latin typeface="Calibri"/>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466344"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Roboto Ligh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Robot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81280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6215869"/>
      </p:ext>
    </p:extLst>
  </p:cSld>
  <p:clrMap bg1="lt1" tx1="dk1" bg2="lt2" tx2="dk2" accent1="accent1" accent2="accent2" accent3="accent3" accent4="accent4" accent5="accent5" accent6="accent6" hlink="hlink" folHlink="folHlink"/>
  <p:sldLayoutIdLst>
    <p:sldLayoutId id="2147483689" r:id="rId1"/>
    <p:sldLayoutId id="2147483690" r:id="rId2"/>
  </p:sldLayoutIdLst>
  <p:txStyles>
    <p:titleStyle>
      <a:lvl1pPr algn="l" defTabSz="4572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7.JPG"/><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5.jpg"/></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8.JPG"/><Relationship Id="rId4" Type="http://schemas.openxmlformats.org/officeDocument/2006/relationships/image" Target="../media/image37.JP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43.jpg"/><Relationship Id="rId4" Type="http://schemas.openxmlformats.org/officeDocument/2006/relationships/image" Target="../media/image42.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9.jp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991352"/>
            <a:ext cx="7687733" cy="5866647"/>
          </a:xfrm>
          <a:prstGeom prst="rect">
            <a:avLst/>
          </a:prstGeom>
          <a:solidFill>
            <a:srgbClr val="2626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7117358" y="1328012"/>
            <a:ext cx="4586962" cy="3909006"/>
          </a:xfrm>
          <a:prstGeom prst="rect">
            <a:avLst/>
          </a:prstGeom>
          <a:solidFill>
            <a:schemeClr val="tx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dirty="0"/>
              <a:t>Student profile</a:t>
            </a:r>
          </a:p>
        </p:txBody>
      </p:sp>
      <p:sp>
        <p:nvSpPr>
          <p:cNvPr id="28" name="TextBox 27"/>
          <p:cNvSpPr txBox="1"/>
          <p:nvPr/>
        </p:nvSpPr>
        <p:spPr>
          <a:xfrm>
            <a:off x="180975" y="3266347"/>
            <a:ext cx="6851074" cy="3302806"/>
          </a:xfrm>
          <a:prstGeom prst="rect">
            <a:avLst/>
          </a:prstGeom>
          <a:noFill/>
        </p:spPr>
        <p:txBody>
          <a:bodyPr wrap="square" rtlCol="0">
            <a:noAutofit/>
          </a:bodyPr>
          <a:lstStyle/>
          <a:p>
            <a:pPr marL="285750" indent="-285750">
              <a:buFont typeface="Arial" panose="020B0604020202020204" pitchFamily="34" charset="0"/>
              <a:buChar char="•"/>
            </a:pPr>
            <a:r>
              <a:rPr lang="en-US" b="1" dirty="0"/>
              <a:t>Summer 2016: </a:t>
            </a:r>
            <a:r>
              <a:rPr lang="en-US" dirty="0">
                <a:solidFill>
                  <a:srgbClr val="EEEEEE"/>
                </a:solidFill>
              </a:rPr>
              <a:t>Participates in SLS-affiliated Leadership for Social Good Study Abroad in Eastern Europe (</a:t>
            </a:r>
            <a:r>
              <a:rPr lang="en-US" dirty="0" err="1">
                <a:solidFill>
                  <a:srgbClr val="EEEEEE"/>
                </a:solidFill>
              </a:rPr>
              <a:t>Scheller</a:t>
            </a:r>
            <a:r>
              <a:rPr lang="en-US" dirty="0">
                <a:solidFill>
                  <a:srgbClr val="EEEEEE"/>
                </a:solidFill>
              </a:rPr>
              <a:t>); first hears about SLS through SLS guest lecture during orientation; writes SLS blog post from abroad</a:t>
            </a:r>
          </a:p>
          <a:p>
            <a:pPr marL="285750" indent="-285750">
              <a:buFont typeface="Arial" panose="020B0604020202020204" pitchFamily="34" charset="0"/>
              <a:buChar char="•"/>
            </a:pPr>
            <a:r>
              <a:rPr lang="en-US" b="1" dirty="0"/>
              <a:t>Fall 2016: </a:t>
            </a:r>
            <a:r>
              <a:rPr lang="en-US" dirty="0">
                <a:solidFill>
                  <a:srgbClr val="EEEEEE"/>
                </a:solidFill>
              </a:rPr>
              <a:t>Starts participating in events/service days with an engaged friend</a:t>
            </a:r>
          </a:p>
          <a:p>
            <a:pPr marL="285750" indent="-285750">
              <a:buFont typeface="Arial" panose="020B0604020202020204" pitchFamily="34" charset="0"/>
              <a:buChar char="•"/>
            </a:pPr>
            <a:r>
              <a:rPr lang="en-US" b="1" dirty="0"/>
              <a:t>Spring 2017: </a:t>
            </a:r>
            <a:r>
              <a:rPr lang="en-US" dirty="0">
                <a:solidFill>
                  <a:srgbClr val="EEEEEE"/>
                </a:solidFill>
              </a:rPr>
              <a:t>Takes SLS foundation course; continues to attend events</a:t>
            </a:r>
          </a:p>
          <a:p>
            <a:pPr marL="285750" indent="-285750">
              <a:buFont typeface="Arial" panose="020B0604020202020204" pitchFamily="34" charset="0"/>
              <a:buChar char="•"/>
            </a:pPr>
            <a:r>
              <a:rPr lang="en-US" b="1" dirty="0"/>
              <a:t>AY2018 and beyond: </a:t>
            </a:r>
            <a:r>
              <a:rPr lang="en-US" dirty="0">
                <a:solidFill>
                  <a:srgbClr val="EEEEEE"/>
                </a:solidFill>
              </a:rPr>
              <a:t>Takes more SLS courses and pursues minor in SLS or Sustainable Cities (</a:t>
            </a:r>
            <a:r>
              <a:rPr lang="en-US" dirty="0" err="1">
                <a:solidFill>
                  <a:srgbClr val="EEEEEE"/>
                </a:solidFill>
              </a:rPr>
              <a:t>SCaRP</a:t>
            </a:r>
            <a:r>
              <a:rPr lang="en-US" dirty="0">
                <a:solidFill>
                  <a:srgbClr val="EEEEEE"/>
                </a:solidFill>
              </a:rPr>
              <a:t>) </a:t>
            </a:r>
          </a:p>
          <a:p>
            <a:pPr marL="285750" indent="-285750">
              <a:buFont typeface="Arial" panose="020B0604020202020204" pitchFamily="34" charset="0"/>
              <a:buChar char="•"/>
            </a:pPr>
            <a:r>
              <a:rPr lang="en-US" b="1" dirty="0"/>
              <a:t>Career Interest: </a:t>
            </a:r>
            <a:r>
              <a:rPr lang="en-US" dirty="0">
                <a:solidFill>
                  <a:srgbClr val="EEEEEE"/>
                </a:solidFill>
              </a:rPr>
              <a:t>Improve city systems, like transit, through sustainability</a:t>
            </a:r>
          </a:p>
        </p:txBody>
      </p:sp>
      <p:sp>
        <p:nvSpPr>
          <p:cNvPr id="39" name="TextBox 38"/>
          <p:cNvSpPr txBox="1"/>
          <p:nvPr/>
        </p:nvSpPr>
        <p:spPr>
          <a:xfrm>
            <a:off x="399011" y="1169095"/>
            <a:ext cx="6675120" cy="430942"/>
          </a:xfrm>
          <a:prstGeom prst="rect">
            <a:avLst/>
          </a:prstGeom>
          <a:noFill/>
        </p:spPr>
        <p:txBody>
          <a:bodyPr wrap="square" rtlCol="0">
            <a:noAutofit/>
          </a:bodyPr>
          <a:lstStyle/>
          <a:p>
            <a:r>
              <a:rPr lang="en-US" sz="2700" b="1" dirty="0"/>
              <a:t>Ariella Ventura, </a:t>
            </a:r>
            <a:r>
              <a:rPr lang="en-US" sz="2700" b="1" dirty="0" err="1"/>
              <a:t>ISyE</a:t>
            </a:r>
            <a:r>
              <a:rPr lang="en-US" sz="2700" b="1" dirty="0"/>
              <a:t>, 2020</a:t>
            </a:r>
          </a:p>
        </p:txBody>
      </p:sp>
      <p:sp>
        <p:nvSpPr>
          <p:cNvPr id="4" name="TextBox 3"/>
          <p:cNvSpPr txBox="1"/>
          <p:nvPr/>
        </p:nvSpPr>
        <p:spPr>
          <a:xfrm>
            <a:off x="241069" y="1600037"/>
            <a:ext cx="6625244" cy="1666310"/>
          </a:xfrm>
          <a:prstGeom prst="rect">
            <a:avLst/>
          </a:prstGeom>
          <a:noFill/>
        </p:spPr>
        <p:txBody>
          <a:bodyPr wrap="square" rtlCol="0" anchor="ctr" anchorCtr="0">
            <a:noAutofit/>
          </a:bodyPr>
          <a:lstStyle/>
          <a:p>
            <a:pPr algn="ctr"/>
            <a:r>
              <a:rPr lang="en-US" dirty="0">
                <a:solidFill>
                  <a:srgbClr val="EEB211"/>
                </a:solidFill>
              </a:rPr>
              <a:t>“SLS has taught me to look at issues from multiple viewpoints. My SLS class is taught by three professors of differing backgrounds. Each class, my professors frame sustainability using their interdisciplinary knowledge, allowing me to better understand the complexity of real life problem solving.”</a:t>
            </a:r>
          </a:p>
        </p:txBody>
      </p:sp>
      <p:grpSp>
        <p:nvGrpSpPr>
          <p:cNvPr id="23" name="Group 22"/>
          <p:cNvGrpSpPr/>
          <p:nvPr/>
        </p:nvGrpSpPr>
        <p:grpSpPr>
          <a:xfrm>
            <a:off x="6899565" y="1417611"/>
            <a:ext cx="4724067" cy="3697472"/>
            <a:chOff x="6902740" y="1580866"/>
            <a:chExt cx="4724067" cy="3697472"/>
          </a:xfrm>
        </p:grpSpPr>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4180" y="1580866"/>
              <a:ext cx="4422627" cy="3316970"/>
            </a:xfrm>
            <a:prstGeom prst="rect">
              <a:avLst/>
            </a:prstGeom>
          </p:spPr>
        </p:pic>
        <p:sp>
          <p:nvSpPr>
            <p:cNvPr id="29" name="TextBox 28"/>
            <p:cNvSpPr txBox="1"/>
            <p:nvPr/>
          </p:nvSpPr>
          <p:spPr>
            <a:xfrm>
              <a:off x="6902740" y="4909006"/>
              <a:ext cx="3503070" cy="369332"/>
            </a:xfrm>
            <a:prstGeom prst="rect">
              <a:avLst/>
            </a:prstGeom>
            <a:noFill/>
          </p:spPr>
          <p:txBody>
            <a:bodyPr wrap="square" rtlCol="0">
              <a:spAutoFit/>
            </a:bodyPr>
            <a:lstStyle/>
            <a:p>
              <a:pPr algn="ctr"/>
              <a:r>
                <a:rPr lang="en-US" dirty="0">
                  <a:solidFill>
                    <a:schemeClr val="bg1"/>
                  </a:solidFill>
                </a:rPr>
                <a:t>MLK Day of Service in Clarkston</a:t>
              </a:r>
            </a:p>
          </p:txBody>
        </p:sp>
      </p:grpSp>
      <p:pic>
        <p:nvPicPr>
          <p:cNvPr id="12" name="Picture 11"/>
          <p:cNvPicPr>
            <a:picLocks noChangeAspect="1"/>
          </p:cNvPicPr>
          <p:nvPr/>
        </p:nvPicPr>
        <p:blipFill rotWithShape="1">
          <a:blip r:embed="rId5"/>
          <a:srcRect l="15008" r="25759" b="16649"/>
          <a:stretch/>
        </p:blipFill>
        <p:spPr>
          <a:xfrm>
            <a:off x="6876277" y="1"/>
            <a:ext cx="811456" cy="991440"/>
          </a:xfrm>
          <a:prstGeom prst="rect">
            <a:avLst/>
          </a:prstGeom>
        </p:spPr>
      </p:pic>
    </p:spTree>
    <p:extLst>
      <p:ext uri="{BB962C8B-B14F-4D97-AF65-F5344CB8AC3E}">
        <p14:creationId xmlns:p14="http://schemas.microsoft.com/office/powerpoint/2010/main" val="3748101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991352"/>
            <a:ext cx="7687733" cy="5866647"/>
          </a:xfrm>
          <a:prstGeom prst="rect">
            <a:avLst/>
          </a:prstGeom>
          <a:solidFill>
            <a:srgbClr val="2626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2"/>
          <p:cNvSpPr>
            <a:spLocks noGrp="1"/>
          </p:cNvSpPr>
          <p:nvPr>
            <p:ph type="title"/>
          </p:nvPr>
        </p:nvSpPr>
        <p:spPr/>
        <p:txBody>
          <a:bodyPr/>
          <a:lstStyle/>
          <a:p>
            <a:r>
              <a:rPr lang="en-US" dirty="0"/>
              <a:t>Student profile</a:t>
            </a:r>
          </a:p>
        </p:txBody>
      </p:sp>
      <p:sp>
        <p:nvSpPr>
          <p:cNvPr id="28" name="TextBox 27"/>
          <p:cNvSpPr txBox="1"/>
          <p:nvPr/>
        </p:nvSpPr>
        <p:spPr>
          <a:xfrm>
            <a:off x="180975" y="3266347"/>
            <a:ext cx="6851074" cy="3302806"/>
          </a:xfrm>
          <a:prstGeom prst="rect">
            <a:avLst/>
          </a:prstGeom>
          <a:noFill/>
        </p:spPr>
        <p:txBody>
          <a:bodyPr wrap="square" rtlCol="0">
            <a:noAutofit/>
          </a:bodyPr>
          <a:lstStyle/>
          <a:p>
            <a:pPr marL="285750" indent="-285750">
              <a:buFont typeface="Arial" panose="020B0604020202020204" pitchFamily="34" charset="0"/>
              <a:buChar char="•"/>
            </a:pPr>
            <a:r>
              <a:rPr lang="en-US" b="1" dirty="0"/>
              <a:t>Winter 2015</a:t>
            </a:r>
            <a:r>
              <a:rPr lang="en-US" dirty="0"/>
              <a:t>: Attended the GREEN program Renewable Energy and Sustainability Study Abroad Program in Iceland</a:t>
            </a:r>
          </a:p>
          <a:p>
            <a:pPr marL="285750" indent="-285750">
              <a:buFont typeface="Arial" panose="020B0604020202020204" pitchFamily="34" charset="0"/>
              <a:buChar char="•"/>
            </a:pPr>
            <a:r>
              <a:rPr lang="en-US" b="1" dirty="0"/>
              <a:t>Spring 2016</a:t>
            </a:r>
            <a:r>
              <a:rPr lang="en-US" dirty="0"/>
              <a:t>: Took the SLS Sustainable Community Principles Course</a:t>
            </a:r>
          </a:p>
          <a:p>
            <a:pPr marL="285750" indent="-285750">
              <a:buFont typeface="Arial" panose="020B0604020202020204" pitchFamily="34" charset="0"/>
              <a:buChar char="•"/>
            </a:pPr>
            <a:r>
              <a:rPr lang="en-US" b="1" dirty="0"/>
              <a:t>Fall 2016</a:t>
            </a:r>
            <a:r>
              <a:rPr lang="en-US" dirty="0"/>
              <a:t>: Attended the First Annual Just Energy Summit in Atlanta</a:t>
            </a:r>
          </a:p>
          <a:p>
            <a:pPr marL="285750" indent="-285750">
              <a:buFont typeface="Arial" panose="020B0604020202020204" pitchFamily="34" charset="0"/>
              <a:buChar char="•"/>
            </a:pPr>
            <a:r>
              <a:rPr lang="en-US" b="1" dirty="0"/>
              <a:t>AY 2018 and beyond: </a:t>
            </a:r>
            <a:r>
              <a:rPr lang="en-US" dirty="0"/>
              <a:t>Continue to attend SLS events, president of Epic Intentions, a student organization that does consulting for non-profit organizations</a:t>
            </a:r>
          </a:p>
          <a:p>
            <a:pPr marL="285750" indent="-285750">
              <a:buFont typeface="Arial" panose="020B0604020202020204" pitchFamily="34" charset="0"/>
              <a:buChar char="•"/>
            </a:pPr>
            <a:r>
              <a:rPr lang="en-US" b="1" dirty="0"/>
              <a:t>Career Interest: </a:t>
            </a:r>
            <a:r>
              <a:rPr lang="en-US" dirty="0"/>
              <a:t>Researching in technology and global development</a:t>
            </a:r>
            <a:endParaRPr lang="en-US" b="1" dirty="0"/>
          </a:p>
          <a:p>
            <a:pPr marL="285750" indent="-285750">
              <a:buFont typeface="Arial" panose="020B0604020202020204" pitchFamily="34" charset="0"/>
              <a:buChar char="•"/>
            </a:pPr>
            <a:endParaRPr lang="en-US" b="1" dirty="0"/>
          </a:p>
          <a:p>
            <a:br>
              <a:rPr lang="en-US" dirty="0"/>
            </a:br>
            <a:endParaRPr lang="en-US" dirty="0">
              <a:solidFill>
                <a:srgbClr val="EEEEEE"/>
              </a:solidFill>
            </a:endParaRPr>
          </a:p>
        </p:txBody>
      </p:sp>
      <p:sp>
        <p:nvSpPr>
          <p:cNvPr id="39" name="TextBox 38"/>
          <p:cNvSpPr txBox="1"/>
          <p:nvPr/>
        </p:nvSpPr>
        <p:spPr>
          <a:xfrm>
            <a:off x="399011" y="1169095"/>
            <a:ext cx="6675120" cy="430942"/>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white"/>
                </a:solidFill>
                <a:effectLst/>
                <a:uLnTx/>
                <a:uFillTx/>
                <a:latin typeface="Calibri"/>
                <a:ea typeface="+mn-ea"/>
                <a:cs typeface="+mn-cs"/>
              </a:rPr>
              <a:t>Suraj</a:t>
            </a:r>
            <a:r>
              <a:rPr kumimoji="0" lang="en-US" sz="2700" b="1" i="0" u="none" strike="noStrike" kern="1200" cap="none" spc="0" normalizeH="0" baseline="0" noProof="0" dirty="0">
                <a:ln>
                  <a:noFill/>
                </a:ln>
                <a:solidFill>
                  <a:prstClr val="white"/>
                </a:solidFill>
                <a:effectLst/>
                <a:uLnTx/>
                <a:uFillTx/>
                <a:latin typeface="Calibri"/>
                <a:ea typeface="+mn-ea"/>
                <a:cs typeface="+mn-cs"/>
              </a:rPr>
              <a:t> Sehgal, Marketing, 2018</a:t>
            </a:r>
          </a:p>
        </p:txBody>
      </p:sp>
      <p:sp>
        <p:nvSpPr>
          <p:cNvPr id="4" name="TextBox 3"/>
          <p:cNvSpPr txBox="1"/>
          <p:nvPr/>
        </p:nvSpPr>
        <p:spPr>
          <a:xfrm>
            <a:off x="241069" y="1600037"/>
            <a:ext cx="6625244" cy="1666310"/>
          </a:xfrm>
          <a:prstGeom prst="rect">
            <a:avLst/>
          </a:prstGeom>
          <a:noFill/>
        </p:spPr>
        <p:txBody>
          <a:bodyPr wrap="square" rtlCol="0" anchor="ctr" anchorCtr="0">
            <a:noAutofit/>
          </a:bodyPr>
          <a:lstStyle/>
          <a:p>
            <a:pPr algn="ctr">
              <a:defRPr/>
            </a:pPr>
            <a:r>
              <a:rPr lang="en-US" dirty="0">
                <a:solidFill>
                  <a:srgbClr val="EEB211"/>
                </a:solidFill>
              </a:rPr>
              <a:t>“To me, sustainability has always been a vague concept. Today, it has become an ideal that communities are often striving for. Through Serve-Learn-Sustain, I have had the opportunity to explore the multiple aspects of sustainable communities, including the equal importance of economy, environment, and equity.”</a:t>
            </a:r>
          </a:p>
        </p:txBody>
      </p:sp>
      <p:sp>
        <p:nvSpPr>
          <p:cNvPr id="10" name="Rectangle 9">
            <a:extLst>
              <a:ext uri="{FF2B5EF4-FFF2-40B4-BE49-F238E27FC236}">
                <a16:creationId xmlns:a16="http://schemas.microsoft.com/office/drawing/2014/main" id="{9CD6451C-7F3E-437D-A69D-3606D07616C3}"/>
              </a:ext>
            </a:extLst>
          </p:cNvPr>
          <p:cNvSpPr/>
          <p:nvPr/>
        </p:nvSpPr>
        <p:spPr>
          <a:xfrm>
            <a:off x="-5906" y="878012"/>
            <a:ext cx="7687733" cy="5866647"/>
          </a:xfrm>
          <a:prstGeom prst="rect">
            <a:avLst/>
          </a:prstGeom>
          <a:solidFill>
            <a:srgbClr val="2626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itle 2">
            <a:extLst>
              <a:ext uri="{FF2B5EF4-FFF2-40B4-BE49-F238E27FC236}">
                <a16:creationId xmlns:a16="http://schemas.microsoft.com/office/drawing/2014/main" id="{9F138D1A-18C5-4480-9C52-AE4B1902817A}"/>
              </a:ext>
            </a:extLst>
          </p:cNvPr>
          <p:cNvSpPr txBox="1">
            <a:spLocks/>
          </p:cNvSpPr>
          <p:nvPr/>
        </p:nvSpPr>
        <p:spPr>
          <a:xfrm>
            <a:off x="0" y="0"/>
            <a:ext cx="7687733" cy="991352"/>
          </a:xfrm>
          <a:prstGeom prst="rect">
            <a:avLst/>
          </a:prstGeom>
          <a:solidFill>
            <a:schemeClr val="bg1"/>
          </a:solidFill>
        </p:spPr>
        <p:txBody>
          <a:bodyPr vert="horz" lIns="274320" tIns="45720" rIns="91440" bIns="45720" rtlCol="0" anchor="ctr" anchorCtr="0">
            <a:noAutofit/>
          </a:bodyPr>
          <a:lstStyle>
            <a:lvl1pPr algn="l" defTabSz="457200" rtl="0" eaLnBrk="1" latinLnBrk="0" hangingPunct="1">
              <a:spcBef>
                <a:spcPct val="0"/>
              </a:spcBef>
              <a:buNone/>
              <a:defRPr sz="2400" kern="1200" cap="all" spc="200">
                <a:solidFill>
                  <a:srgbClr val="EEB211"/>
                </a:solidFill>
                <a:latin typeface="Calibri"/>
                <a:ea typeface="+mj-ea"/>
                <a:cs typeface="+mj-cs"/>
              </a:defRPr>
            </a:lvl1pPr>
          </a:lstStyle>
          <a:p>
            <a:r>
              <a:rPr lang="en-US"/>
              <a:t>Student profile</a:t>
            </a:r>
            <a:endParaRPr lang="en-US" dirty="0"/>
          </a:p>
        </p:txBody>
      </p:sp>
      <p:sp>
        <p:nvSpPr>
          <p:cNvPr id="12" name="TextBox 11">
            <a:extLst>
              <a:ext uri="{FF2B5EF4-FFF2-40B4-BE49-F238E27FC236}">
                <a16:creationId xmlns:a16="http://schemas.microsoft.com/office/drawing/2014/main" id="{EE03E1E0-72F6-4277-99FD-4CF99752A71F}"/>
              </a:ext>
            </a:extLst>
          </p:cNvPr>
          <p:cNvSpPr txBox="1"/>
          <p:nvPr/>
        </p:nvSpPr>
        <p:spPr>
          <a:xfrm>
            <a:off x="177655" y="3305458"/>
            <a:ext cx="6851074" cy="2977498"/>
          </a:xfrm>
          <a:prstGeom prst="rect">
            <a:avLst/>
          </a:prstGeom>
          <a:noFill/>
        </p:spPr>
        <p:txBody>
          <a:bodyPr wrap="square" rtlCol="0">
            <a:noAutofit/>
          </a:bodyPr>
          <a:lstStyle/>
          <a:p>
            <a:pPr marL="285750" indent="-285750">
              <a:buFont typeface="Arial" panose="020B0604020202020204" pitchFamily="34" charset="0"/>
              <a:buChar char="•"/>
            </a:pPr>
            <a:r>
              <a:rPr lang="en-US" b="1" dirty="0"/>
              <a:t>Summer 2016: Participated in Georgia Tech’s PUSH (Perusing Urban Sustainability at Home) camp</a:t>
            </a:r>
          </a:p>
          <a:p>
            <a:pPr marL="285750" indent="-285750">
              <a:buFont typeface="Arial" panose="020B0604020202020204" pitchFamily="34" charset="0"/>
              <a:buChar char="•"/>
            </a:pPr>
            <a:r>
              <a:rPr lang="en-US" b="1" dirty="0"/>
              <a:t>Fall 2016: Writes common app paper about ways to fix food deserts/improve public transpiration in Atlanta </a:t>
            </a:r>
          </a:p>
          <a:p>
            <a:pPr marL="285750" indent="-285750">
              <a:buFont typeface="Arial" panose="020B0604020202020204" pitchFamily="34" charset="0"/>
              <a:buChar char="•"/>
            </a:pPr>
            <a:r>
              <a:rPr lang="en-US" b="1" dirty="0"/>
              <a:t>Fall 2017: Perseus degree in Industrial Engineering with a passion for developing inefficient/unsustainable communities </a:t>
            </a:r>
          </a:p>
          <a:p>
            <a:pPr marL="285750" indent="-285750">
              <a:buFont typeface="Arial" panose="020B0604020202020204" pitchFamily="34" charset="0"/>
              <a:buChar char="•"/>
            </a:pPr>
            <a:r>
              <a:rPr lang="en-US" b="1" dirty="0"/>
              <a:t>Summer 2018: Switched from Industrial Engineering to Computer Science </a:t>
            </a:r>
          </a:p>
          <a:p>
            <a:pPr marL="285750" indent="-285750">
              <a:buFont typeface="Arial" panose="020B0604020202020204" pitchFamily="34" charset="0"/>
              <a:buChar char="•"/>
            </a:pPr>
            <a:r>
              <a:rPr lang="en-US" b="1" dirty="0"/>
              <a:t>Spring 2018: Began working with SLS as a student assistant, considers applying for sustainability related minor/concentration</a:t>
            </a:r>
          </a:p>
          <a:p>
            <a:pPr marL="285750" indent="-285750">
              <a:buFont typeface="Arial" panose="020B0604020202020204" pitchFamily="34" charset="0"/>
              <a:buChar char="•"/>
            </a:pPr>
            <a:r>
              <a:rPr lang="en-US" b="1" dirty="0"/>
              <a:t>Career Interests: Using my major and knowledge of efficiency and sustainability to develop cities like Atlanta </a:t>
            </a:r>
          </a:p>
          <a:p>
            <a:pPr marL="285750" indent="-285750">
              <a:buFont typeface="Arial" panose="020B0604020202020204" pitchFamily="34" charset="0"/>
              <a:buChar char="•"/>
            </a:pPr>
            <a:endParaRPr lang="en-US" b="1" dirty="0"/>
          </a:p>
          <a:p>
            <a:br>
              <a:rPr lang="en-US" dirty="0"/>
            </a:br>
            <a:endParaRPr lang="en-US" dirty="0">
              <a:solidFill>
                <a:srgbClr val="EEEEEE"/>
              </a:solidFill>
            </a:endParaRPr>
          </a:p>
        </p:txBody>
      </p:sp>
      <p:sp>
        <p:nvSpPr>
          <p:cNvPr id="13" name="TextBox 12">
            <a:extLst>
              <a:ext uri="{FF2B5EF4-FFF2-40B4-BE49-F238E27FC236}">
                <a16:creationId xmlns:a16="http://schemas.microsoft.com/office/drawing/2014/main" id="{D46E470C-D6CA-4AD8-AA76-949FD8541412}"/>
              </a:ext>
            </a:extLst>
          </p:cNvPr>
          <p:cNvSpPr txBox="1"/>
          <p:nvPr/>
        </p:nvSpPr>
        <p:spPr>
          <a:xfrm>
            <a:off x="399011" y="1084785"/>
            <a:ext cx="6675120" cy="430942"/>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700" b="1" dirty="0">
                <a:solidFill>
                  <a:prstClr val="white"/>
                </a:solidFill>
                <a:latin typeface="Calibri"/>
              </a:rPr>
              <a:t>Heather Mikan</a:t>
            </a:r>
            <a:r>
              <a:rPr kumimoji="0" lang="en-US" sz="2700" b="1" i="0" u="none" strike="noStrike" kern="1200" cap="none" spc="0" normalizeH="0" baseline="0" noProof="0" dirty="0">
                <a:ln>
                  <a:noFill/>
                </a:ln>
                <a:solidFill>
                  <a:prstClr val="white"/>
                </a:solidFill>
                <a:effectLst/>
                <a:uLnTx/>
                <a:uFillTx/>
                <a:latin typeface="Calibri"/>
                <a:ea typeface="+mn-ea"/>
                <a:cs typeface="+mn-cs"/>
              </a:rPr>
              <a:t>,</a:t>
            </a:r>
            <a:r>
              <a:rPr kumimoji="0" lang="en-US" sz="2700" b="1" i="0" u="none" strike="noStrike" kern="1200" cap="none" spc="0" normalizeH="0" noProof="0" dirty="0">
                <a:ln>
                  <a:noFill/>
                </a:ln>
                <a:solidFill>
                  <a:prstClr val="white"/>
                </a:solidFill>
                <a:effectLst/>
                <a:uLnTx/>
                <a:uFillTx/>
                <a:latin typeface="Calibri"/>
                <a:ea typeface="+mn-ea"/>
                <a:cs typeface="+mn-cs"/>
              </a:rPr>
              <a:t> CS, 2021</a:t>
            </a:r>
            <a:endParaRPr kumimoji="0" lang="en-US" sz="2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917F2B0B-633C-4871-9280-D7F8490EA590}"/>
              </a:ext>
            </a:extLst>
          </p:cNvPr>
          <p:cNvSpPr txBox="1"/>
          <p:nvPr/>
        </p:nvSpPr>
        <p:spPr>
          <a:xfrm>
            <a:off x="241069" y="1469730"/>
            <a:ext cx="6625244" cy="2005147"/>
          </a:xfrm>
          <a:prstGeom prst="rect">
            <a:avLst/>
          </a:prstGeom>
          <a:noFill/>
        </p:spPr>
        <p:txBody>
          <a:bodyPr wrap="square" rtlCol="0" anchor="ctr" anchorCtr="0">
            <a:noAutofit/>
          </a:bodyPr>
          <a:lstStyle/>
          <a:p>
            <a:pPr algn="ctr">
              <a:defRPr/>
            </a:pPr>
            <a:r>
              <a:rPr lang="en-US" dirty="0">
                <a:solidFill>
                  <a:srgbClr val="EEB211"/>
                </a:solidFill>
              </a:rPr>
              <a:t>“I’ve always considered environmental/economic sustainability the greatest concern to life on earth. Creating efficient and sustainable communities is important for the health of our planet and the health of the human race. For this reason, I have always been passionate about sustainability and was thrilled for the opportunity to work with SLS” </a:t>
            </a:r>
          </a:p>
        </p:txBody>
      </p:sp>
      <p:sp>
        <p:nvSpPr>
          <p:cNvPr id="15" name="Rectangle 14">
            <a:extLst>
              <a:ext uri="{FF2B5EF4-FFF2-40B4-BE49-F238E27FC236}">
                <a16:creationId xmlns:a16="http://schemas.microsoft.com/office/drawing/2014/main" id="{2CCE15C8-F6BC-4A98-ADFD-863C2E6822BB}"/>
              </a:ext>
            </a:extLst>
          </p:cNvPr>
          <p:cNvSpPr/>
          <p:nvPr/>
        </p:nvSpPr>
        <p:spPr>
          <a:xfrm>
            <a:off x="7356133" y="174347"/>
            <a:ext cx="4586962" cy="3909006"/>
          </a:xfrm>
          <a:prstGeom prst="rect">
            <a:avLst/>
          </a:prstGeom>
          <a:solidFill>
            <a:schemeClr val="tx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E8A80E8D-A62A-4877-BCF8-EEBB8E1456F2}"/>
              </a:ext>
            </a:extLst>
          </p:cNvPr>
          <p:cNvPicPr>
            <a:picLocks noChangeAspect="1"/>
          </p:cNvPicPr>
          <p:nvPr/>
        </p:nvPicPr>
        <p:blipFill rotWithShape="1">
          <a:blip r:embed="rId4"/>
          <a:srcRect b="20235"/>
          <a:stretch/>
        </p:blipFill>
        <p:spPr>
          <a:xfrm>
            <a:off x="7514229" y="255455"/>
            <a:ext cx="4278760" cy="3746790"/>
          </a:xfrm>
          <a:prstGeom prst="rect">
            <a:avLst/>
          </a:prstGeom>
        </p:spPr>
      </p:pic>
      <p:sp>
        <p:nvSpPr>
          <p:cNvPr id="17" name="Rectangle 16">
            <a:extLst>
              <a:ext uri="{FF2B5EF4-FFF2-40B4-BE49-F238E27FC236}">
                <a16:creationId xmlns:a16="http://schemas.microsoft.com/office/drawing/2014/main" id="{392B9AE6-2F3E-47C6-A707-375FDE5E0A5B}"/>
              </a:ext>
            </a:extLst>
          </p:cNvPr>
          <p:cNvSpPr/>
          <p:nvPr/>
        </p:nvSpPr>
        <p:spPr>
          <a:xfrm>
            <a:off x="7514229" y="3811336"/>
            <a:ext cx="2961428" cy="2977499"/>
          </a:xfrm>
          <a:prstGeom prst="rect">
            <a:avLst/>
          </a:prstGeom>
          <a:solidFill>
            <a:schemeClr val="tx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7">
            <a:extLst>
              <a:ext uri="{FF2B5EF4-FFF2-40B4-BE49-F238E27FC236}">
                <a16:creationId xmlns:a16="http://schemas.microsoft.com/office/drawing/2014/main" id="{8789320C-C69B-4E7B-89A9-637ADF1DBBEC}"/>
              </a:ext>
            </a:extLst>
          </p:cNvPr>
          <p:cNvPicPr>
            <a:picLocks noChangeAspect="1"/>
          </p:cNvPicPr>
          <p:nvPr/>
        </p:nvPicPr>
        <p:blipFill>
          <a:blip r:embed="rId5"/>
          <a:stretch>
            <a:fillRect/>
          </a:stretch>
        </p:blipFill>
        <p:spPr>
          <a:xfrm>
            <a:off x="7681827" y="3894623"/>
            <a:ext cx="2626232" cy="2810923"/>
          </a:xfrm>
          <a:prstGeom prst="rect">
            <a:avLst/>
          </a:prstGeom>
        </p:spPr>
      </p:pic>
    </p:spTree>
    <p:extLst>
      <p:ext uri="{BB962C8B-B14F-4D97-AF65-F5344CB8AC3E}">
        <p14:creationId xmlns:p14="http://schemas.microsoft.com/office/powerpoint/2010/main" val="55938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91352"/>
            <a:ext cx="7687733" cy="5866647"/>
          </a:xfrm>
          <a:prstGeom prst="rect">
            <a:avLst/>
          </a:prstGeom>
          <a:solidFill>
            <a:srgbClr val="2626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7473142" y="1311844"/>
            <a:ext cx="4586962" cy="3909006"/>
          </a:xfrm>
          <a:prstGeom prst="rect">
            <a:avLst/>
          </a:prstGeom>
          <a:solidFill>
            <a:schemeClr val="tx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2"/>
          <p:cNvSpPr>
            <a:spLocks noGrp="1"/>
          </p:cNvSpPr>
          <p:nvPr>
            <p:ph type="title"/>
          </p:nvPr>
        </p:nvSpPr>
        <p:spPr/>
        <p:txBody>
          <a:bodyPr/>
          <a:lstStyle/>
          <a:p>
            <a:r>
              <a:rPr lang="en-US" dirty="0"/>
              <a:t>Student profile</a:t>
            </a:r>
          </a:p>
        </p:txBody>
      </p:sp>
      <p:sp>
        <p:nvSpPr>
          <p:cNvPr id="28" name="TextBox 27"/>
          <p:cNvSpPr txBox="1"/>
          <p:nvPr/>
        </p:nvSpPr>
        <p:spPr>
          <a:xfrm>
            <a:off x="180975" y="3036201"/>
            <a:ext cx="7506758" cy="3591685"/>
          </a:xfrm>
          <a:prstGeom prst="rect">
            <a:avLst/>
          </a:prstGeom>
          <a:noFill/>
        </p:spPr>
        <p:txBody>
          <a:bodyPr wrap="square" rtlCol="0">
            <a:noAutofit/>
          </a:bodyPr>
          <a:lstStyle/>
          <a:p>
            <a:r>
              <a:rPr lang="en-US" b="1" dirty="0"/>
              <a:t>Fall 2014: </a:t>
            </a:r>
            <a:r>
              <a:rPr lang="en-US" dirty="0"/>
              <a:t>Gets involved in sustainability through Engineers for a Sustainable World’s Hydroponics Project, later affiliated with SLS</a:t>
            </a:r>
          </a:p>
          <a:p>
            <a:r>
              <a:rPr lang="en-US" b="1" dirty="0"/>
              <a:t>Spring 2015: </a:t>
            </a:r>
            <a:r>
              <a:rPr lang="en-US" dirty="0"/>
              <a:t>Attends SLS kickoff event </a:t>
            </a:r>
          </a:p>
          <a:p>
            <a:r>
              <a:rPr lang="en-US" b="1" dirty="0"/>
              <a:t>Summer 2015: </a:t>
            </a:r>
            <a:r>
              <a:rPr lang="en-US" dirty="0"/>
              <a:t>Attends GREEN Program Renewable Energy and Sustainability Study Abroad Program in Iceland</a:t>
            </a:r>
          </a:p>
          <a:p>
            <a:r>
              <a:rPr lang="en-US" b="1" dirty="0"/>
              <a:t>Fall 2016</a:t>
            </a:r>
            <a:r>
              <a:rPr lang="en-US" dirty="0"/>
              <a:t>: Takes PUBP 3600, a SLS-affiliated course; joins ESW’s executive board as Treasurer</a:t>
            </a:r>
          </a:p>
          <a:p>
            <a:r>
              <a:rPr lang="en-US" b="1" dirty="0"/>
              <a:t>Spring 2017</a:t>
            </a:r>
            <a:r>
              <a:rPr lang="en-US" dirty="0"/>
              <a:t>: Takes </a:t>
            </a:r>
            <a:r>
              <a:rPr lang="pt-BR" dirty="0"/>
              <a:t>CP 2233, a SLS </a:t>
            </a:r>
            <a:r>
              <a:rPr lang="pt-BR" dirty="0" err="1"/>
              <a:t>foundation</a:t>
            </a:r>
            <a:r>
              <a:rPr lang="pt-BR" dirty="0"/>
              <a:t> </a:t>
            </a:r>
            <a:r>
              <a:rPr lang="pt-BR" dirty="0" err="1"/>
              <a:t>course</a:t>
            </a:r>
            <a:endParaRPr lang="pt-BR" dirty="0"/>
          </a:p>
          <a:p>
            <a:r>
              <a:rPr lang="pt-BR" b="1" dirty="0" err="1"/>
              <a:t>Fall</a:t>
            </a:r>
            <a:r>
              <a:rPr lang="pt-BR" b="1" dirty="0"/>
              <a:t> 2017</a:t>
            </a:r>
            <a:r>
              <a:rPr lang="pt-BR" dirty="0"/>
              <a:t>: Starts </a:t>
            </a:r>
            <a:r>
              <a:rPr lang="pt-BR" dirty="0" err="1"/>
              <a:t>working</a:t>
            </a:r>
            <a:r>
              <a:rPr lang="pt-BR" dirty="0"/>
              <a:t> as a SLS </a:t>
            </a:r>
            <a:r>
              <a:rPr lang="pt-BR" dirty="0" err="1"/>
              <a:t>student</a:t>
            </a:r>
            <a:r>
              <a:rPr lang="pt-BR" dirty="0"/>
              <a:t> </a:t>
            </a:r>
            <a:r>
              <a:rPr lang="pt-BR" dirty="0" err="1"/>
              <a:t>assistant</a:t>
            </a:r>
            <a:r>
              <a:rPr lang="pt-BR" dirty="0"/>
              <a:t>; </a:t>
            </a:r>
            <a:r>
              <a:rPr lang="pt-BR" dirty="0" err="1"/>
              <a:t>becomes</a:t>
            </a:r>
            <a:r>
              <a:rPr lang="pt-BR" dirty="0"/>
              <a:t> </a:t>
            </a:r>
            <a:r>
              <a:rPr lang="pt-BR" dirty="0" err="1"/>
              <a:t>ESW’s</a:t>
            </a:r>
            <a:r>
              <a:rPr lang="pt-BR" dirty="0"/>
              <a:t> </a:t>
            </a:r>
            <a:r>
              <a:rPr lang="pt-BR" dirty="0" err="1"/>
              <a:t>President</a:t>
            </a:r>
            <a:endParaRPr lang="pt-BR" dirty="0"/>
          </a:p>
          <a:p>
            <a:r>
              <a:rPr lang="pt-BR" b="1" dirty="0"/>
              <a:t>AY 2018</a:t>
            </a:r>
            <a:r>
              <a:rPr lang="pt-BR" dirty="0"/>
              <a:t>: </a:t>
            </a:r>
            <a:r>
              <a:rPr lang="pt-BR" dirty="0" err="1"/>
              <a:t>Continuing</a:t>
            </a:r>
            <a:r>
              <a:rPr lang="pt-BR" dirty="0"/>
              <a:t> </a:t>
            </a:r>
            <a:r>
              <a:rPr lang="pt-BR" dirty="0" err="1"/>
              <a:t>working</a:t>
            </a:r>
            <a:r>
              <a:rPr lang="pt-BR" dirty="0"/>
              <a:t> </a:t>
            </a:r>
            <a:r>
              <a:rPr lang="pt-BR" dirty="0" err="1"/>
              <a:t>on</a:t>
            </a:r>
            <a:r>
              <a:rPr lang="pt-BR" dirty="0"/>
              <a:t> </a:t>
            </a:r>
            <a:r>
              <a:rPr lang="pt-BR" dirty="0" err="1"/>
              <a:t>events</a:t>
            </a:r>
            <a:r>
              <a:rPr lang="pt-BR" dirty="0"/>
              <a:t> for ESW </a:t>
            </a:r>
            <a:r>
              <a:rPr lang="pt-BR" dirty="0" err="1"/>
              <a:t>and</a:t>
            </a:r>
            <a:r>
              <a:rPr lang="pt-BR" dirty="0"/>
              <a:t> SLS, </a:t>
            </a:r>
            <a:r>
              <a:rPr lang="pt-BR" dirty="0" err="1"/>
              <a:t>including</a:t>
            </a:r>
            <a:r>
              <a:rPr lang="pt-BR" dirty="0"/>
              <a:t> ESW </a:t>
            </a:r>
            <a:r>
              <a:rPr lang="pt-BR" dirty="0" err="1"/>
              <a:t>National</a:t>
            </a:r>
            <a:r>
              <a:rPr lang="pt-BR" dirty="0"/>
              <a:t> </a:t>
            </a:r>
            <a:r>
              <a:rPr lang="pt-BR" dirty="0" err="1"/>
              <a:t>Conference</a:t>
            </a:r>
            <a:endParaRPr lang="pt-BR" dirty="0"/>
          </a:p>
          <a:p>
            <a:r>
              <a:rPr lang="pt-BR" b="1" dirty="0" err="1"/>
              <a:t>Career</a:t>
            </a:r>
            <a:r>
              <a:rPr lang="pt-BR" b="1" dirty="0"/>
              <a:t> </a:t>
            </a:r>
            <a:r>
              <a:rPr lang="pt-BR" b="1" dirty="0" err="1"/>
              <a:t>Interests</a:t>
            </a:r>
            <a:r>
              <a:rPr lang="pt-BR" dirty="0"/>
              <a:t>: </a:t>
            </a:r>
            <a:r>
              <a:rPr lang="pt-BR" dirty="0" err="1"/>
              <a:t>Working</a:t>
            </a:r>
            <a:r>
              <a:rPr lang="pt-BR" dirty="0"/>
              <a:t> in R&amp;D </a:t>
            </a:r>
            <a:r>
              <a:rPr lang="pt-BR" dirty="0" err="1"/>
              <a:t>and</a:t>
            </a:r>
            <a:r>
              <a:rPr lang="pt-BR" dirty="0"/>
              <a:t> </a:t>
            </a:r>
            <a:r>
              <a:rPr lang="pt-BR" dirty="0" err="1"/>
              <a:t>pursuing</a:t>
            </a:r>
            <a:r>
              <a:rPr lang="pt-BR" dirty="0"/>
              <a:t> </a:t>
            </a:r>
            <a:r>
              <a:rPr lang="pt-BR" dirty="0" err="1"/>
              <a:t>community</a:t>
            </a:r>
            <a:r>
              <a:rPr lang="pt-BR" dirty="0"/>
              <a:t> </a:t>
            </a:r>
            <a:r>
              <a:rPr lang="pt-BR" dirty="0" err="1"/>
              <a:t>urban</a:t>
            </a:r>
            <a:r>
              <a:rPr lang="pt-BR" dirty="0"/>
              <a:t> </a:t>
            </a:r>
            <a:r>
              <a:rPr lang="pt-BR" dirty="0" err="1"/>
              <a:t>agriculture</a:t>
            </a:r>
            <a:r>
              <a:rPr lang="pt-BR" dirty="0"/>
              <a:t> </a:t>
            </a:r>
            <a:r>
              <a:rPr lang="pt-BR" dirty="0" err="1"/>
              <a:t>and</a:t>
            </a:r>
            <a:r>
              <a:rPr lang="pt-BR" dirty="0"/>
              <a:t> </a:t>
            </a:r>
            <a:r>
              <a:rPr lang="pt-BR" dirty="0" err="1"/>
              <a:t>historic</a:t>
            </a:r>
            <a:r>
              <a:rPr lang="pt-BR" dirty="0"/>
              <a:t> </a:t>
            </a:r>
            <a:r>
              <a:rPr lang="pt-BR" dirty="0" err="1"/>
              <a:t>preservation</a:t>
            </a:r>
            <a:endParaRPr lang="en-US" dirty="0"/>
          </a:p>
          <a:p>
            <a:br>
              <a:rPr lang="en-US" dirty="0"/>
            </a:br>
            <a:endParaRPr lang="en-US" dirty="0">
              <a:solidFill>
                <a:srgbClr val="EEEEEE"/>
              </a:solidFill>
            </a:endParaRPr>
          </a:p>
        </p:txBody>
      </p:sp>
      <p:sp>
        <p:nvSpPr>
          <p:cNvPr id="39" name="TextBox 38"/>
          <p:cNvSpPr txBox="1"/>
          <p:nvPr/>
        </p:nvSpPr>
        <p:spPr>
          <a:xfrm>
            <a:off x="399011" y="1169095"/>
            <a:ext cx="6675120" cy="430942"/>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700" b="1" dirty="0">
                <a:solidFill>
                  <a:prstClr val="white"/>
                </a:solidFill>
                <a:latin typeface="Calibri"/>
              </a:rPr>
              <a:t>Jamie Curtis, MSE, 2018 </a:t>
            </a:r>
            <a:endParaRPr kumimoji="0" lang="en-US" sz="2700" b="1"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p:cNvSpPr txBox="1"/>
          <p:nvPr/>
        </p:nvSpPr>
        <p:spPr>
          <a:xfrm>
            <a:off x="180975" y="1600037"/>
            <a:ext cx="6625244" cy="1666310"/>
          </a:xfrm>
          <a:prstGeom prst="rect">
            <a:avLst/>
          </a:prstGeom>
          <a:noFill/>
        </p:spPr>
        <p:txBody>
          <a:bodyPr wrap="square" rtlCol="0" anchor="ctr" anchorCtr="0">
            <a:noAutofit/>
          </a:bodyPr>
          <a:lstStyle/>
          <a:p>
            <a:pPr algn="ctr">
              <a:defRPr/>
            </a:pPr>
            <a:r>
              <a:rPr lang="en-US" dirty="0">
                <a:solidFill>
                  <a:srgbClr val="EEB211"/>
                </a:solidFill>
              </a:rPr>
              <a:t>“I’ve been interested in sustainability since high school and am so fortunate to have had the opportunity with SLS to be one of the students shaping sustainability and sustainability education </a:t>
            </a:r>
            <a:r>
              <a:rPr lang="en-US">
                <a:solidFill>
                  <a:srgbClr val="EEB211"/>
                </a:solidFill>
              </a:rPr>
              <a:t>at Georgia Tech.”</a:t>
            </a:r>
            <a:endParaRPr lang="en-US" dirty="0">
              <a:solidFill>
                <a:srgbClr val="EEB21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1194" y="1413623"/>
            <a:ext cx="3705448" cy="3705448"/>
          </a:xfrm>
          <a:prstGeom prst="rect">
            <a:avLst/>
          </a:prstGeom>
        </p:spPr>
      </p:pic>
    </p:spTree>
    <p:extLst>
      <p:ext uri="{BB962C8B-B14F-4D97-AF65-F5344CB8AC3E}">
        <p14:creationId xmlns:p14="http://schemas.microsoft.com/office/powerpoint/2010/main" val="1967879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91352"/>
            <a:ext cx="7687733" cy="5866647"/>
          </a:xfrm>
          <a:prstGeom prst="rect">
            <a:avLst/>
          </a:prstGeom>
          <a:solidFill>
            <a:srgbClr val="2626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7473142" y="1311844"/>
            <a:ext cx="4023004" cy="3909006"/>
          </a:xfrm>
          <a:prstGeom prst="rect">
            <a:avLst/>
          </a:prstGeom>
          <a:solidFill>
            <a:schemeClr val="tx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2"/>
          <p:cNvSpPr>
            <a:spLocks noGrp="1"/>
          </p:cNvSpPr>
          <p:nvPr>
            <p:ph type="title"/>
          </p:nvPr>
        </p:nvSpPr>
        <p:spPr/>
        <p:txBody>
          <a:bodyPr/>
          <a:lstStyle/>
          <a:p>
            <a:r>
              <a:rPr lang="en-US" dirty="0"/>
              <a:t>Student profile</a:t>
            </a:r>
          </a:p>
        </p:txBody>
      </p:sp>
      <p:sp>
        <p:nvSpPr>
          <p:cNvPr id="28" name="TextBox 27"/>
          <p:cNvSpPr txBox="1"/>
          <p:nvPr/>
        </p:nvSpPr>
        <p:spPr>
          <a:xfrm>
            <a:off x="180975" y="3196622"/>
            <a:ext cx="7292167" cy="3591685"/>
          </a:xfrm>
          <a:prstGeom prst="rect">
            <a:avLst/>
          </a:prstGeom>
          <a:noFill/>
        </p:spPr>
        <p:txBody>
          <a:bodyPr wrap="square" rtlCol="0">
            <a:noAutofit/>
          </a:bodyPr>
          <a:lstStyle/>
          <a:p>
            <a:pPr marL="285750" indent="-285750">
              <a:buFont typeface="Arial" panose="020B0604020202020204" pitchFamily="34" charset="0"/>
              <a:buChar char="•"/>
            </a:pPr>
            <a:r>
              <a:rPr lang="en-US" b="1" dirty="0"/>
              <a:t>Spring 2017: </a:t>
            </a:r>
            <a:r>
              <a:rPr lang="en-US" dirty="0"/>
              <a:t>Gets involved in ATL UN RCE, begins web development for Engineers Without Borders</a:t>
            </a:r>
          </a:p>
          <a:p>
            <a:pPr marL="285750" indent="-285750">
              <a:buFont typeface="Arial" panose="020B0604020202020204" pitchFamily="34" charset="0"/>
              <a:buChar char="•"/>
            </a:pPr>
            <a:r>
              <a:rPr lang="pt-BR" b="1" dirty="0"/>
              <a:t>Fall 2017</a:t>
            </a:r>
            <a:r>
              <a:rPr lang="pt-BR" dirty="0"/>
              <a:t>: Starts working as a web developer for SLS </a:t>
            </a:r>
          </a:p>
          <a:p>
            <a:pPr marL="285750" indent="-285750">
              <a:buFont typeface="Arial" panose="020B0604020202020204" pitchFamily="34" charset="0"/>
              <a:buChar char="•"/>
            </a:pPr>
            <a:r>
              <a:rPr lang="pt-BR" b="1" dirty="0"/>
              <a:t>AY 2018 – AY2020</a:t>
            </a:r>
            <a:r>
              <a:rPr lang="pt-BR" dirty="0"/>
              <a:t>: Continuing working SLS</a:t>
            </a:r>
          </a:p>
          <a:p>
            <a:pPr marL="285750" indent="-285750">
              <a:buFont typeface="Arial" panose="020B0604020202020204" pitchFamily="34" charset="0"/>
              <a:buChar char="•"/>
            </a:pPr>
            <a:r>
              <a:rPr lang="pt-BR" b="1" dirty="0"/>
              <a:t>Summer 2020: </a:t>
            </a:r>
            <a:r>
              <a:rPr lang="pt-BR" dirty="0"/>
              <a:t>SLS Internship Program</a:t>
            </a:r>
            <a:endParaRPr lang="pt-BR" b="1" dirty="0"/>
          </a:p>
          <a:p>
            <a:pPr marL="285750" indent="-285750">
              <a:buFont typeface="Arial" panose="020B0604020202020204" pitchFamily="34" charset="0"/>
              <a:buChar char="•"/>
            </a:pPr>
            <a:r>
              <a:rPr lang="pt-BR" b="1" dirty="0"/>
              <a:t>Career Interests</a:t>
            </a:r>
            <a:r>
              <a:rPr lang="pt-BR" dirty="0"/>
              <a:t>: </a:t>
            </a:r>
            <a:r>
              <a:rPr lang="en-US" dirty="0"/>
              <a:t>Engineering at a company with a positive world impact in aerospace; Entrepreneurship</a:t>
            </a:r>
            <a:br>
              <a:rPr lang="en-US" dirty="0"/>
            </a:br>
            <a:endParaRPr lang="en-US" dirty="0">
              <a:solidFill>
                <a:srgbClr val="EEEEEE"/>
              </a:solidFill>
            </a:endParaRPr>
          </a:p>
        </p:txBody>
      </p:sp>
      <p:sp>
        <p:nvSpPr>
          <p:cNvPr id="39" name="TextBox 38"/>
          <p:cNvSpPr txBox="1"/>
          <p:nvPr/>
        </p:nvSpPr>
        <p:spPr>
          <a:xfrm>
            <a:off x="399011" y="1169095"/>
            <a:ext cx="6675120" cy="430942"/>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700" b="1" dirty="0">
                <a:solidFill>
                  <a:prstClr val="white"/>
                </a:solidFill>
                <a:latin typeface="Calibri"/>
              </a:rPr>
              <a:t>Brendan O’Brien, ME, 2020 </a:t>
            </a:r>
            <a:endParaRPr kumimoji="0" lang="en-US" sz="2700" b="1"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p:cNvSpPr txBox="1"/>
          <p:nvPr/>
        </p:nvSpPr>
        <p:spPr>
          <a:xfrm>
            <a:off x="180975" y="1600037"/>
            <a:ext cx="6625244" cy="1666310"/>
          </a:xfrm>
          <a:prstGeom prst="rect">
            <a:avLst/>
          </a:prstGeom>
          <a:noFill/>
        </p:spPr>
        <p:txBody>
          <a:bodyPr wrap="square" rtlCol="0" anchor="ctr" anchorCtr="0">
            <a:noAutofit/>
          </a:bodyPr>
          <a:lstStyle/>
          <a:p>
            <a:pPr algn="ctr">
              <a:defRPr/>
            </a:pPr>
            <a:r>
              <a:rPr lang="en-US" dirty="0">
                <a:solidFill>
                  <a:srgbClr val="EEB211"/>
                </a:solidFill>
              </a:rPr>
              <a:t>“I love trying to better the world we live in, and being a part of a department that does this at one of the greatest universities is beyond awesome. I'm excited to begin working with SLS!”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7942" y="1489920"/>
            <a:ext cx="3413404" cy="3413404"/>
          </a:xfrm>
          <a:prstGeom prst="rect">
            <a:avLst/>
          </a:prstGeom>
        </p:spPr>
      </p:pic>
    </p:spTree>
    <p:extLst>
      <p:ext uri="{BB962C8B-B14F-4D97-AF65-F5344CB8AC3E}">
        <p14:creationId xmlns:p14="http://schemas.microsoft.com/office/powerpoint/2010/main" val="3346504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934134"/>
            <a:ext cx="7687733" cy="5866647"/>
          </a:xfrm>
          <a:prstGeom prst="rect">
            <a:avLst/>
          </a:prstGeom>
          <a:solidFill>
            <a:srgbClr val="2626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dirty="0"/>
              <a:t>Student profile</a:t>
            </a:r>
          </a:p>
        </p:txBody>
      </p:sp>
      <p:pic>
        <p:nvPicPr>
          <p:cNvPr id="13" name="Content Placeholder 12"/>
          <p:cNvPicPr>
            <a:picLocks noGrp="1" noChangeAspect="1"/>
          </p:cNvPicPr>
          <p:nvPr>
            <p:ph sz="half" idx="2"/>
          </p:nvPr>
        </p:nvPicPr>
        <p:blipFill rotWithShape="1">
          <a:blip r:embed="rId3"/>
          <a:srcRect l="36352"/>
          <a:stretch/>
        </p:blipFill>
        <p:spPr>
          <a:xfrm>
            <a:off x="8610599" y="1246188"/>
            <a:ext cx="2079881" cy="4622800"/>
          </a:xfrm>
          <a:prstGeom prst="rect">
            <a:avLst/>
          </a:prstGeom>
          <a:solidFill>
            <a:schemeClr val="tx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pic>
      <p:sp>
        <p:nvSpPr>
          <p:cNvPr id="8" name="TextBox 7"/>
          <p:cNvSpPr txBox="1"/>
          <p:nvPr/>
        </p:nvSpPr>
        <p:spPr>
          <a:xfrm>
            <a:off x="399011" y="1169095"/>
            <a:ext cx="6675120" cy="430942"/>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700" b="1" dirty="0">
                <a:solidFill>
                  <a:prstClr val="white"/>
                </a:solidFill>
                <a:latin typeface="Calibri"/>
              </a:rPr>
              <a:t>Caroline Tanzy, BME, 2020 </a:t>
            </a:r>
            <a:endParaRPr kumimoji="0" lang="en-US" sz="2700" b="1" i="0" u="none" strike="noStrike" kern="1200" cap="none" spc="0" normalizeH="0" baseline="0" noProof="0" dirty="0">
              <a:ln>
                <a:noFill/>
              </a:ln>
              <a:solidFill>
                <a:prstClr val="white"/>
              </a:solidFill>
              <a:effectLst/>
              <a:uLnTx/>
              <a:uFillTx/>
              <a:latin typeface="Calibri"/>
              <a:ea typeface="+mn-ea"/>
              <a:cs typeface="+mn-cs"/>
            </a:endParaRPr>
          </a:p>
        </p:txBody>
      </p:sp>
      <p:sp>
        <p:nvSpPr>
          <p:cNvPr id="9" name="Content Placeholder 8"/>
          <p:cNvSpPr txBox="1">
            <a:spLocks noGrp="1"/>
          </p:cNvSpPr>
          <p:nvPr>
            <p:ph sz="half" idx="1"/>
          </p:nvPr>
        </p:nvSpPr>
        <p:spPr>
          <a:xfrm>
            <a:off x="-124373" y="1458174"/>
            <a:ext cx="7563946" cy="2151993"/>
          </a:xfrm>
          <a:prstGeom prst="rect">
            <a:avLst/>
          </a:prstGeom>
          <a:noFill/>
        </p:spPr>
        <p:txBody>
          <a:bodyPr wrap="square" rtlCol="0" anchor="ctr" anchorCtr="0">
            <a:noAutofit/>
          </a:bodyPr>
          <a:lstStyle/>
          <a:p>
            <a:pPr algn="ctr">
              <a:defRPr/>
            </a:pPr>
            <a:r>
              <a:rPr lang="en-US" dirty="0">
                <a:solidFill>
                  <a:srgbClr val="EEB211"/>
                </a:solidFill>
              </a:rPr>
              <a:t>“I believe sustainability is vital to every academic field. I believe that college students should be educated to think about the future of society not only in terms of advancing technology but also in terms of taking care of the world around them.”</a:t>
            </a:r>
          </a:p>
        </p:txBody>
      </p:sp>
      <p:sp>
        <p:nvSpPr>
          <p:cNvPr id="14" name="TextBox 13"/>
          <p:cNvSpPr txBox="1"/>
          <p:nvPr/>
        </p:nvSpPr>
        <p:spPr>
          <a:xfrm>
            <a:off x="180975" y="3729358"/>
            <a:ext cx="7506758" cy="3591685"/>
          </a:xfrm>
          <a:prstGeom prst="rect">
            <a:avLst/>
          </a:prstGeom>
          <a:noFill/>
        </p:spPr>
        <p:txBody>
          <a:bodyPr wrap="square" rtlCol="0">
            <a:noAutofit/>
          </a:bodyPr>
          <a:lstStyle/>
          <a:p>
            <a:pPr marL="285750" indent="-285750">
              <a:buFont typeface="Arial" panose="020B0604020202020204" pitchFamily="34" charset="0"/>
              <a:buChar char="•"/>
            </a:pPr>
            <a:r>
              <a:rPr lang="en-US" b="1" dirty="0"/>
              <a:t>Fall 2016: Took GT 1000 class with Ms. Chatfield as an instructor; peaked interest in sustainability and sustainable building design</a:t>
            </a:r>
          </a:p>
          <a:p>
            <a:pPr marL="285750" indent="-285750">
              <a:buFont typeface="Arial" panose="020B0604020202020204" pitchFamily="34" charset="0"/>
              <a:buChar char="•"/>
            </a:pPr>
            <a:r>
              <a:rPr lang="en-US" b="1" dirty="0"/>
              <a:t>Summer 2017: Worked in cellular physics lab and suggested ways to dispose of chemicals in a more environment-friendly way</a:t>
            </a:r>
          </a:p>
          <a:p>
            <a:pPr marL="285750" indent="-285750">
              <a:buFont typeface="Arial" panose="020B0604020202020204" pitchFamily="34" charset="0"/>
              <a:buChar char="•"/>
            </a:pPr>
            <a:r>
              <a:rPr lang="en-US" b="1" dirty="0"/>
              <a:t>Fall 2017: Started working at the sustainability office in the CULC; very excited to start on sustainability projects and to help streamline events</a:t>
            </a:r>
          </a:p>
          <a:p>
            <a:pPr marL="285750" indent="-285750">
              <a:buFont typeface="Arial" panose="020B0604020202020204" pitchFamily="34" charset="0"/>
              <a:buChar char="•"/>
            </a:pPr>
            <a:r>
              <a:rPr lang="en-US" b="1" dirty="0"/>
              <a:t>Career aspirations: Currently, I hope to continue working in my lab and start the PETIT scholar program in the spring. I’m minoring in CS and getting a certificate in marketing. Once I graduate, I will get my MBA and then go into prosthetic/artificial heart valve design and marketing.</a:t>
            </a:r>
            <a:br>
              <a:rPr lang="en-US" dirty="0"/>
            </a:br>
            <a:endParaRPr lang="en-US" dirty="0">
              <a:solidFill>
                <a:srgbClr val="EEEEEE"/>
              </a:solidFill>
            </a:endParaRPr>
          </a:p>
        </p:txBody>
      </p:sp>
    </p:spTree>
    <p:extLst>
      <p:ext uri="{BB962C8B-B14F-4D97-AF65-F5344CB8AC3E}">
        <p14:creationId xmlns:p14="http://schemas.microsoft.com/office/powerpoint/2010/main" val="2170409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91351"/>
            <a:ext cx="7687733" cy="5942011"/>
          </a:xfrm>
          <a:prstGeom prst="rect">
            <a:avLst/>
          </a:prstGeom>
          <a:solidFill>
            <a:srgbClr val="2626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2"/>
          <p:cNvSpPr>
            <a:spLocks noGrp="1"/>
          </p:cNvSpPr>
          <p:nvPr>
            <p:ph type="title"/>
          </p:nvPr>
        </p:nvSpPr>
        <p:spPr/>
        <p:txBody>
          <a:bodyPr/>
          <a:lstStyle/>
          <a:p>
            <a:r>
              <a:rPr lang="en-US" dirty="0"/>
              <a:t>Student profile</a:t>
            </a:r>
          </a:p>
        </p:txBody>
      </p:sp>
      <p:sp>
        <p:nvSpPr>
          <p:cNvPr id="28" name="TextBox 27"/>
          <p:cNvSpPr txBox="1"/>
          <p:nvPr/>
        </p:nvSpPr>
        <p:spPr>
          <a:xfrm>
            <a:off x="258901" y="1763035"/>
            <a:ext cx="4711551" cy="1762534"/>
          </a:xfrm>
          <a:prstGeom prst="rect">
            <a:avLst/>
          </a:prstGeom>
          <a:noFill/>
        </p:spPr>
        <p:txBody>
          <a:bodyPr wrap="square" rtlCol="0">
            <a:noAutofit/>
          </a:bodyPr>
          <a:lstStyle/>
          <a:p>
            <a:pPr marL="285750" indent="-285750">
              <a:buFont typeface="Arial" panose="020B0604020202020204" pitchFamily="34" charset="0"/>
              <a:buChar char="•"/>
            </a:pPr>
            <a:r>
              <a:rPr lang="en-US" b="1" dirty="0"/>
              <a:t>Fall 2015</a:t>
            </a:r>
            <a:r>
              <a:rPr lang="en-US" dirty="0"/>
              <a:t>: English 1101 “Art of Advertising” Course: Service learning course where my group worked with the Center for Serve-Learn-Sustain to create a marketing strategy</a:t>
            </a:r>
          </a:p>
          <a:p>
            <a:pPr marL="285750" indent="-285750">
              <a:buFont typeface="Arial" panose="020B0604020202020204" pitchFamily="34" charset="0"/>
              <a:buChar char="•"/>
            </a:pPr>
            <a:r>
              <a:rPr lang="en-US" b="1" dirty="0"/>
              <a:t>Spring 2016: </a:t>
            </a:r>
            <a:r>
              <a:rPr lang="en-US" dirty="0"/>
              <a:t>took SLS foundation course GT 2803 “Introduction to Sustainable Systems</a:t>
            </a:r>
            <a:endParaRPr lang="en-US" b="1" dirty="0"/>
          </a:p>
          <a:p>
            <a:pPr marL="285750" indent="-285750">
              <a:buFont typeface="Arial" panose="020B0604020202020204" pitchFamily="34" charset="0"/>
              <a:buChar char="•"/>
            </a:pPr>
            <a:endParaRPr lang="en-US" b="1" dirty="0"/>
          </a:p>
          <a:p>
            <a:br>
              <a:rPr lang="en-US" dirty="0"/>
            </a:br>
            <a:endParaRPr lang="en-US" dirty="0">
              <a:solidFill>
                <a:srgbClr val="EEEEEE"/>
              </a:solidFill>
            </a:endParaRPr>
          </a:p>
        </p:txBody>
      </p:sp>
      <p:sp>
        <p:nvSpPr>
          <p:cNvPr id="39" name="TextBox 38"/>
          <p:cNvSpPr txBox="1"/>
          <p:nvPr/>
        </p:nvSpPr>
        <p:spPr>
          <a:xfrm>
            <a:off x="399011" y="1121797"/>
            <a:ext cx="6675120" cy="430942"/>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a:ea typeface="+mn-ea"/>
                <a:cs typeface="+mn-cs"/>
              </a:rPr>
              <a:t>Michelle </a:t>
            </a:r>
            <a:r>
              <a:rPr kumimoji="0" lang="en-US" sz="2700" b="1" i="0" u="none" strike="noStrike" kern="1200" cap="none" spc="0" normalizeH="0" baseline="0" noProof="0" dirty="0" err="1">
                <a:ln>
                  <a:noFill/>
                </a:ln>
                <a:solidFill>
                  <a:prstClr val="white"/>
                </a:solidFill>
                <a:effectLst/>
                <a:uLnTx/>
                <a:uFillTx/>
                <a:latin typeface="Calibri"/>
                <a:ea typeface="+mn-ea"/>
                <a:cs typeface="+mn-cs"/>
              </a:rPr>
              <a:t>Henriques</a:t>
            </a:r>
            <a:r>
              <a:rPr kumimoji="0" lang="en-US" sz="2700" b="1" i="0" u="none" strike="noStrike" kern="1200" cap="none" spc="0" normalizeH="0" baseline="0" noProof="0" dirty="0">
                <a:ln>
                  <a:noFill/>
                </a:ln>
                <a:solidFill>
                  <a:prstClr val="white"/>
                </a:solidFill>
                <a:effectLst/>
                <a:uLnTx/>
                <a:uFillTx/>
                <a:latin typeface="Calibri"/>
                <a:ea typeface="+mn-ea"/>
                <a:cs typeface="+mn-cs"/>
              </a:rPr>
              <a:t>, CEE, 2019</a:t>
            </a:r>
          </a:p>
        </p:txBody>
      </p:sp>
      <p:sp>
        <p:nvSpPr>
          <p:cNvPr id="4" name="TextBox 3"/>
          <p:cNvSpPr txBox="1"/>
          <p:nvPr/>
        </p:nvSpPr>
        <p:spPr>
          <a:xfrm>
            <a:off x="9317421" y="1250313"/>
            <a:ext cx="2617076" cy="2244001"/>
          </a:xfrm>
          <a:prstGeom prst="rect">
            <a:avLst/>
          </a:prstGeom>
          <a:noFill/>
        </p:spPr>
        <p:txBody>
          <a:bodyPr wrap="square" rtlCol="0" anchor="ctr" anchorCtr="0">
            <a:noAutofit/>
          </a:bodyPr>
          <a:lstStyle/>
          <a:p>
            <a:r>
              <a:rPr lang="en-US" dirty="0">
                <a:solidFill>
                  <a:schemeClr val="bg1"/>
                </a:solidFill>
              </a:rPr>
              <a:t>“Being involved with Serve-Learn-Sustain since the beginning of my Georgia Tech experience has been a blessing. Academically it has opened my eyes to the direction I want to take</a:t>
            </a:r>
          </a:p>
        </p:txBody>
      </p:sp>
      <p:sp>
        <p:nvSpPr>
          <p:cNvPr id="9" name="Rectangle 8"/>
          <p:cNvSpPr/>
          <p:nvPr/>
        </p:nvSpPr>
        <p:spPr>
          <a:xfrm>
            <a:off x="5126660" y="466520"/>
            <a:ext cx="4080402" cy="2875770"/>
          </a:xfrm>
          <a:prstGeom prst="rect">
            <a:avLst/>
          </a:prstGeom>
          <a:solidFill>
            <a:schemeClr val="tx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223056" y="3415841"/>
            <a:ext cx="6851075" cy="3004336"/>
          </a:xfrm>
          <a:prstGeom prst="rect">
            <a:avLst/>
          </a:prstGeom>
          <a:noFill/>
        </p:spPr>
        <p:txBody>
          <a:bodyPr wrap="square" rtlCol="0">
            <a:noAutofit/>
          </a:bodyPr>
          <a:lstStyle/>
          <a:p>
            <a:r>
              <a:rPr lang="en-US" dirty="0"/>
              <a:t>      and Communities” and SLS affiliated English 1102 “</a:t>
            </a:r>
            <a:r>
              <a:rPr lang="en-US" dirty="0" err="1"/>
              <a:t>Ecomedia</a:t>
            </a:r>
            <a:r>
              <a:rPr lang="en-US" dirty="0"/>
              <a:t>”</a:t>
            </a:r>
          </a:p>
          <a:p>
            <a:pPr marL="285750" indent="-285750">
              <a:buFont typeface="Arial" panose="020B0604020202020204" pitchFamily="34" charset="0"/>
              <a:buChar char="•"/>
            </a:pPr>
            <a:r>
              <a:rPr lang="en-US" b="1" dirty="0"/>
              <a:t>February 2016: </a:t>
            </a:r>
            <a:r>
              <a:rPr lang="en-US" dirty="0"/>
              <a:t>Began working at SLS as student assistant; developed SLS social media and newsletter strategy</a:t>
            </a:r>
          </a:p>
          <a:p>
            <a:pPr marL="285750" indent="-285750">
              <a:buFont typeface="Arial" panose="020B0604020202020204" pitchFamily="34" charset="0"/>
              <a:buChar char="•"/>
            </a:pPr>
            <a:r>
              <a:rPr lang="en-US" b="1" dirty="0"/>
              <a:t>October 2017:</a:t>
            </a:r>
            <a:r>
              <a:rPr lang="en-US" dirty="0"/>
              <a:t> Attended AASHE conference with SLS as co-presenter</a:t>
            </a:r>
          </a:p>
          <a:p>
            <a:pPr marL="285750" indent="-285750">
              <a:buFont typeface="Arial" panose="020B0604020202020204" pitchFamily="34" charset="0"/>
              <a:buChar char="•"/>
            </a:pPr>
            <a:r>
              <a:rPr lang="en-US" b="1" dirty="0"/>
              <a:t>Spring 2018: </a:t>
            </a:r>
            <a:r>
              <a:rPr lang="en-US" dirty="0"/>
              <a:t>take SLS Study Abroad course “Sustainable Transportation Abroad” as well as EAS 2640 “Environmental Measures”</a:t>
            </a:r>
          </a:p>
          <a:p>
            <a:pPr marL="285750" indent="-285750">
              <a:buFont typeface="Arial" panose="020B0604020202020204" pitchFamily="34" charset="0"/>
              <a:buChar char="•"/>
            </a:pPr>
            <a:r>
              <a:rPr lang="en-US" b="1" dirty="0"/>
              <a:t>AY2018 and Beyond: </a:t>
            </a:r>
            <a:r>
              <a:rPr lang="en-US" dirty="0"/>
              <a:t>continue working to build SLS on campus and personally get more deeply involved with a sustainability related project or research on campus</a:t>
            </a:r>
          </a:p>
          <a:p>
            <a:pPr marL="285750" indent="-285750">
              <a:buFont typeface="Arial" panose="020B0604020202020204" pitchFamily="34" charset="0"/>
              <a:buChar char="•"/>
            </a:pPr>
            <a:r>
              <a:rPr lang="en-US" b="1" dirty="0"/>
              <a:t>Career Interest:</a:t>
            </a:r>
            <a:r>
              <a:rPr lang="en-US" dirty="0"/>
              <a:t> Incorporate my love for transportation systems, cities, and sustainability</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br>
              <a:rPr lang="en-US" dirty="0"/>
            </a:br>
            <a:endParaRPr lang="en-US" dirty="0">
              <a:solidFill>
                <a:srgbClr val="EEEEEE"/>
              </a:solidFill>
            </a:endParaRPr>
          </a:p>
        </p:txBody>
      </p:sp>
      <p:sp>
        <p:nvSpPr>
          <p:cNvPr id="11" name="TextBox 10"/>
          <p:cNvSpPr txBox="1"/>
          <p:nvPr/>
        </p:nvSpPr>
        <p:spPr>
          <a:xfrm>
            <a:off x="8023119" y="3391277"/>
            <a:ext cx="3911378" cy="2628899"/>
          </a:xfrm>
          <a:prstGeom prst="rect">
            <a:avLst/>
          </a:prstGeom>
          <a:noFill/>
        </p:spPr>
        <p:txBody>
          <a:bodyPr wrap="square" rtlCol="0" anchor="ctr" anchorCtr="0">
            <a:noAutofit/>
          </a:bodyPr>
          <a:lstStyle/>
          <a:p>
            <a:r>
              <a:rPr lang="en-US" dirty="0">
                <a:solidFill>
                  <a:schemeClr val="bg1"/>
                </a:solidFill>
              </a:rPr>
              <a:t>my civil engineering degree in. Beyond my studies – learning about, promoting, and being involved in all the different sustainability initiatives on campus from courses to projects to events gives me so much pride in the direction Georgia Tech is going and further motivates me to keep building the campus sustainability community.”</a:t>
            </a:r>
          </a:p>
        </p:txBody>
      </p:sp>
      <p:pic>
        <p:nvPicPr>
          <p:cNvPr id="1026" name="Picture 2" descr="C:\Users\Michelle\Downloads\12901478_1715253322055388_9215059006997198027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5838" y="655366"/>
            <a:ext cx="3745624" cy="2504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315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14356"/>
            <a:ext cx="7687733" cy="5866647"/>
          </a:xfrm>
          <a:prstGeom prst="rect">
            <a:avLst/>
          </a:prstGeom>
          <a:solidFill>
            <a:srgbClr val="2626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6860771" y="919942"/>
            <a:ext cx="3602181" cy="5381103"/>
          </a:xfrm>
          <a:prstGeom prst="rect">
            <a:avLst/>
          </a:prstGeom>
          <a:solidFill>
            <a:schemeClr val="tx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2"/>
          <p:cNvSpPr>
            <a:spLocks noGrp="1"/>
          </p:cNvSpPr>
          <p:nvPr>
            <p:ph type="title"/>
          </p:nvPr>
        </p:nvSpPr>
        <p:spPr/>
        <p:txBody>
          <a:bodyPr/>
          <a:lstStyle/>
          <a:p>
            <a:r>
              <a:rPr lang="en-US" dirty="0"/>
              <a:t>Student profile</a:t>
            </a:r>
          </a:p>
        </p:txBody>
      </p:sp>
      <p:sp>
        <p:nvSpPr>
          <p:cNvPr id="28" name="TextBox 27"/>
          <p:cNvSpPr txBox="1"/>
          <p:nvPr/>
        </p:nvSpPr>
        <p:spPr>
          <a:xfrm>
            <a:off x="245744" y="3554187"/>
            <a:ext cx="6512503" cy="3135548"/>
          </a:xfrm>
          <a:prstGeom prst="rect">
            <a:avLst/>
          </a:prstGeom>
          <a:noFill/>
        </p:spPr>
        <p:txBody>
          <a:bodyPr wrap="square" rtlCol="0">
            <a:noAutofit/>
          </a:bodyPr>
          <a:lstStyle/>
          <a:p>
            <a:pPr marL="285750" indent="-285750">
              <a:buFont typeface="Arial" panose="020B0604020202020204" pitchFamily="34" charset="0"/>
              <a:buChar char="•"/>
              <a:defRPr/>
            </a:pPr>
            <a:r>
              <a:rPr lang="en-US" b="1" dirty="0">
                <a:solidFill>
                  <a:prstClr val="white"/>
                </a:solidFill>
              </a:rPr>
              <a:t>Summer 2017: </a:t>
            </a:r>
            <a:r>
              <a:rPr lang="en-US" dirty="0">
                <a:solidFill>
                  <a:srgbClr val="EEEEEE"/>
                </a:solidFill>
              </a:rPr>
              <a:t>Participates in </a:t>
            </a:r>
            <a:r>
              <a:rPr lang="en-US" dirty="0" err="1">
                <a:solidFill>
                  <a:srgbClr val="EEEEEE"/>
                </a:solidFill>
              </a:rPr>
              <a:t>EngageATL</a:t>
            </a:r>
            <a:endParaRPr lang="en-US" dirty="0">
              <a:solidFill>
                <a:prstClr val="white"/>
              </a:solidFill>
            </a:endParaRPr>
          </a:p>
          <a:p>
            <a:pPr marL="285750" indent="-285750">
              <a:buFont typeface="Arial" panose="020B0604020202020204" pitchFamily="34" charset="0"/>
              <a:buChar char="•"/>
              <a:defRPr/>
            </a:pPr>
            <a:r>
              <a:rPr lang="en-US" b="1" dirty="0">
                <a:solidFill>
                  <a:prstClr val="white"/>
                </a:solidFill>
              </a:rPr>
              <a:t>Fall 2017: </a:t>
            </a:r>
            <a:r>
              <a:rPr lang="en-US" dirty="0">
                <a:solidFill>
                  <a:prstClr val="white"/>
                </a:solidFill>
              </a:rPr>
              <a:t>Becomes interested in SLS affiliated study abroad program Sustainable Development and Climate Change in Venice, Italy</a:t>
            </a:r>
            <a:endParaRPr lang="en-US" b="1" dirty="0">
              <a:solidFill>
                <a:prstClr val="white"/>
              </a:solidFill>
              <a:latin typeface="Calibri"/>
            </a:endParaRPr>
          </a:p>
          <a:p>
            <a:pPr marL="285750" lvl="0" indent="-285750">
              <a:buFont typeface="Arial" panose="020B0604020202020204" pitchFamily="34" charset="0"/>
              <a:buChar char="•"/>
              <a:defRPr/>
            </a:pPr>
            <a:r>
              <a:rPr lang="en-US" b="1" dirty="0">
                <a:solidFill>
                  <a:prstClr val="white"/>
                </a:solidFill>
              </a:rPr>
              <a:t>Spring 2018: S</a:t>
            </a:r>
            <a:r>
              <a:rPr lang="en-US" dirty="0">
                <a:solidFill>
                  <a:prstClr val="white"/>
                </a:solidFill>
              </a:rPr>
              <a:t>tarts working as SLS student assistant</a:t>
            </a:r>
            <a:endParaRPr lang="en-US" b="1" dirty="0">
              <a:solidFill>
                <a:srgbClr val="EEEEEE"/>
              </a:solidFill>
            </a:endParaRPr>
          </a:p>
          <a:p>
            <a:pPr marL="285750" lvl="0" indent="-285750">
              <a:buFont typeface="Arial" panose="020B0604020202020204" pitchFamily="34" charset="0"/>
              <a:buChar char="•"/>
              <a:defRPr/>
            </a:pPr>
            <a:r>
              <a:rPr lang="en-US" b="1" dirty="0">
                <a:solidFill>
                  <a:prstClr val="white"/>
                </a:solidFill>
              </a:rPr>
              <a:t>Summer 2018 and beyond: </a:t>
            </a:r>
            <a:r>
              <a:rPr lang="en-US" dirty="0">
                <a:solidFill>
                  <a:prstClr val="white"/>
                </a:solidFill>
              </a:rPr>
              <a:t>Goes to Italy with Sustainable Development and Climate Change program, works as SLS student assistant, pursues SLS minor in Sustainable Cities, participates in SLS summer internship (twice), becomes involved with RCE Greater Atlanta</a:t>
            </a:r>
            <a:endParaRPr lang="en-US" b="1" dirty="0">
              <a:solidFill>
                <a:prstClr val="white"/>
              </a:solidFill>
            </a:endParaRPr>
          </a:p>
          <a:p>
            <a:pPr marL="285750" lvl="0" indent="-285750">
              <a:buFont typeface="Arial" panose="020B0604020202020204" pitchFamily="34" charset="0"/>
              <a:buChar char="•"/>
              <a:defRPr/>
            </a:pPr>
            <a:r>
              <a:rPr lang="en-US" b="1" dirty="0">
                <a:solidFill>
                  <a:prstClr val="white"/>
                </a:solidFill>
              </a:rPr>
              <a:t>Career Interest:</a:t>
            </a:r>
            <a:r>
              <a:rPr lang="en-US" dirty="0">
                <a:solidFill>
                  <a:prstClr val="white"/>
                </a:solidFill>
              </a:rPr>
              <a:t> Policy and Urban Planning</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white"/>
                </a:solidFill>
                <a:effectLst/>
                <a:uLnTx/>
                <a:uFillTx/>
                <a:latin typeface="Calibri"/>
                <a:ea typeface="+mn-ea"/>
                <a:cs typeface="+mn-cs"/>
              </a:rPr>
            </a:br>
            <a:endParaRPr kumimoji="0" lang="en-US" sz="1800" b="0" i="0" u="none" strike="noStrike" kern="1200" cap="none" spc="0" normalizeH="0" baseline="0" noProof="0" dirty="0">
              <a:ln>
                <a:noFill/>
              </a:ln>
              <a:solidFill>
                <a:srgbClr val="EEEEEE"/>
              </a:solidFill>
              <a:effectLst/>
              <a:uLnTx/>
              <a:uFillTx/>
              <a:latin typeface="Calibri"/>
              <a:ea typeface="+mn-ea"/>
              <a:cs typeface="+mn-cs"/>
            </a:endParaRPr>
          </a:p>
        </p:txBody>
      </p:sp>
      <p:sp>
        <p:nvSpPr>
          <p:cNvPr id="4" name="TextBox 3"/>
          <p:cNvSpPr txBox="1"/>
          <p:nvPr/>
        </p:nvSpPr>
        <p:spPr>
          <a:xfrm>
            <a:off x="245744" y="1845129"/>
            <a:ext cx="6362009" cy="1556554"/>
          </a:xfrm>
          <a:prstGeom prst="rect">
            <a:avLst/>
          </a:prstGeom>
          <a:noFill/>
        </p:spPr>
        <p:txBody>
          <a:bodyPr wrap="square" rtlCol="0" anchor="ctr" anchorCtr="0">
            <a:noAutofit/>
          </a:bodyPr>
          <a:lstStyle/>
          <a:p>
            <a:pPr lvl="0" algn="ctr">
              <a:defRPr/>
            </a:pPr>
            <a:r>
              <a:rPr lang="en-US" sz="2400" dirty="0">
                <a:solidFill>
                  <a:srgbClr val="EEB211"/>
                </a:solidFill>
              </a:rPr>
              <a:t>“SLS allows me to directly engage in issues that interest me. I appreciate how SLS provides unique, hands on opportunities to connect with my community and apply the skills I learn in my coursework to real life”</a:t>
            </a:r>
          </a:p>
        </p:txBody>
      </p:sp>
      <p:sp>
        <p:nvSpPr>
          <p:cNvPr id="7" name="TextBox 6">
            <a:extLst>
              <a:ext uri="{FF2B5EF4-FFF2-40B4-BE49-F238E27FC236}">
                <a16:creationId xmlns:a16="http://schemas.microsoft.com/office/drawing/2014/main" id="{685CA450-C876-4307-8CED-DD3A9F5F5196}"/>
              </a:ext>
            </a:extLst>
          </p:cNvPr>
          <p:cNvSpPr txBox="1"/>
          <p:nvPr/>
        </p:nvSpPr>
        <p:spPr>
          <a:xfrm>
            <a:off x="293715" y="1153191"/>
            <a:ext cx="5109556" cy="461665"/>
          </a:xfrm>
          <a:prstGeom prst="rect">
            <a:avLst/>
          </a:prstGeom>
          <a:noFill/>
        </p:spPr>
        <p:txBody>
          <a:bodyPr wrap="square" rtlCol="0">
            <a:spAutoFit/>
          </a:bodyPr>
          <a:lstStyle/>
          <a:p>
            <a:r>
              <a:rPr lang="en-US" sz="2400" b="1" dirty="0"/>
              <a:t>Mira Kaufman, PUBP, 2021</a:t>
            </a:r>
          </a:p>
        </p:txBody>
      </p:sp>
      <p:pic>
        <p:nvPicPr>
          <p:cNvPr id="10" name="Picture 9">
            <a:extLst>
              <a:ext uri="{FF2B5EF4-FFF2-40B4-BE49-F238E27FC236}">
                <a16:creationId xmlns:a16="http://schemas.microsoft.com/office/drawing/2014/main" id="{97A65320-ED9D-4093-AB61-8595027A555B}"/>
              </a:ext>
            </a:extLst>
          </p:cNvPr>
          <p:cNvPicPr>
            <a:picLocks noChangeAspect="1"/>
          </p:cNvPicPr>
          <p:nvPr/>
        </p:nvPicPr>
        <p:blipFill>
          <a:blip r:embed="rId3"/>
          <a:stretch>
            <a:fillRect/>
          </a:stretch>
        </p:blipFill>
        <p:spPr>
          <a:xfrm>
            <a:off x="7277239" y="1149543"/>
            <a:ext cx="2769244" cy="4921899"/>
          </a:xfrm>
          <a:prstGeom prst="rect">
            <a:avLst/>
          </a:prstGeom>
        </p:spPr>
      </p:pic>
    </p:spTree>
    <p:extLst>
      <p:ext uri="{BB962C8B-B14F-4D97-AF65-F5344CB8AC3E}">
        <p14:creationId xmlns:p14="http://schemas.microsoft.com/office/powerpoint/2010/main" val="11603689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91352"/>
            <a:ext cx="7687733" cy="5866647"/>
          </a:xfrm>
          <a:prstGeom prst="rect">
            <a:avLst/>
          </a:prstGeom>
          <a:solidFill>
            <a:srgbClr val="2626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7136858" y="798817"/>
            <a:ext cx="3182799" cy="5565871"/>
          </a:xfrm>
          <a:prstGeom prst="rect">
            <a:avLst/>
          </a:prstGeom>
          <a:solidFill>
            <a:schemeClr val="tx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2"/>
          <p:cNvSpPr>
            <a:spLocks noGrp="1"/>
          </p:cNvSpPr>
          <p:nvPr>
            <p:ph type="title"/>
          </p:nvPr>
        </p:nvSpPr>
        <p:spPr/>
        <p:txBody>
          <a:bodyPr/>
          <a:lstStyle/>
          <a:p>
            <a:r>
              <a:rPr lang="en-US" dirty="0"/>
              <a:t>Student profile</a:t>
            </a:r>
          </a:p>
        </p:txBody>
      </p:sp>
      <p:sp>
        <p:nvSpPr>
          <p:cNvPr id="28" name="TextBox 27"/>
          <p:cNvSpPr txBox="1"/>
          <p:nvPr/>
        </p:nvSpPr>
        <p:spPr>
          <a:xfrm>
            <a:off x="311034" y="2981927"/>
            <a:ext cx="6851074" cy="3609373"/>
          </a:xfrm>
          <a:prstGeom prst="rect">
            <a:avLst/>
          </a:prstGeom>
          <a:noFill/>
        </p:spPr>
        <p:txBody>
          <a:bodyPr wrap="square" rtlCol="0">
            <a:noAutofit/>
          </a:bodyPr>
          <a:lstStyle/>
          <a:p>
            <a:endParaRPr lang="en-US" b="1" dirty="0"/>
          </a:p>
          <a:p>
            <a:pPr marL="285750" indent="-285750">
              <a:buFont typeface="Arial" panose="020B0604020202020204" pitchFamily="34" charset="0"/>
              <a:buChar char="•"/>
            </a:pPr>
            <a:r>
              <a:rPr lang="en-US" b="1" dirty="0"/>
              <a:t>Spring 2018</a:t>
            </a:r>
            <a:r>
              <a:rPr lang="en-US" dirty="0"/>
              <a:t>- Joins SLS as student Assistant, helps redesign SLS Teaching Toolkit, assists with SLS Events</a:t>
            </a:r>
          </a:p>
          <a:p>
            <a:pPr marL="285750" indent="-285750">
              <a:buFont typeface="Arial" panose="020B0604020202020204" pitchFamily="34" charset="0"/>
              <a:buChar char="•"/>
            </a:pPr>
            <a:r>
              <a:rPr lang="en-US" b="1" dirty="0"/>
              <a:t>Fall 2018- </a:t>
            </a:r>
            <a:r>
              <a:rPr lang="en-US" dirty="0"/>
              <a:t>Helps develop RCE Greater Atlanta Youth Network and create community partnership opportunities for students through UN Millennium Fellowship</a:t>
            </a:r>
          </a:p>
          <a:p>
            <a:pPr marL="285750" indent="-285750">
              <a:buFont typeface="Arial" panose="020B0604020202020204" pitchFamily="34" charset="0"/>
              <a:buChar char="•"/>
            </a:pPr>
            <a:r>
              <a:rPr lang="en-US" b="1" dirty="0"/>
              <a:t>Spring 2019- </a:t>
            </a:r>
            <a:r>
              <a:rPr lang="en-US" dirty="0"/>
              <a:t>Continues work with RCE Greater Atlanta Youth Network, creates weekly newsletters, assists in campus/community outreach</a:t>
            </a:r>
          </a:p>
          <a:p>
            <a:pPr marL="285750" indent="-285750">
              <a:buFont typeface="Arial" panose="020B0604020202020204" pitchFamily="34" charset="0"/>
              <a:buChar char="•"/>
            </a:pPr>
            <a:r>
              <a:rPr lang="en-US" b="1"/>
              <a:t>Fall 2019/</a:t>
            </a:r>
            <a:r>
              <a:rPr lang="en-US" b="1" dirty="0"/>
              <a:t>Spring 2020- </a:t>
            </a:r>
            <a:r>
              <a:rPr lang="en-US" dirty="0"/>
              <a:t>Co-Lead SLS Fellows Program, manages marketing material (newsletter, </a:t>
            </a:r>
            <a:r>
              <a:rPr lang="en-US"/>
              <a:t>social media)</a:t>
            </a:r>
            <a:endParaRPr lang="en-US" b="1" dirty="0"/>
          </a:p>
          <a:p>
            <a:pPr marL="285750" indent="-285750">
              <a:buFont typeface="Arial" panose="020B0604020202020204" pitchFamily="34" charset="0"/>
              <a:buChar char="•"/>
            </a:pPr>
            <a:r>
              <a:rPr lang="en-US" b="1" dirty="0"/>
              <a:t>Career Interests- </a:t>
            </a:r>
            <a:r>
              <a:rPr lang="en-US" dirty="0"/>
              <a:t>Alternative/renewable energy sources, agricultural bioengineering, nanomaterials in environmental remediation</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br>
              <a:rPr lang="en-US" dirty="0"/>
            </a:br>
            <a:endParaRPr lang="en-US" dirty="0">
              <a:solidFill>
                <a:srgbClr val="EEEEEE"/>
              </a:solidFill>
            </a:endParaRPr>
          </a:p>
        </p:txBody>
      </p:sp>
      <p:sp>
        <p:nvSpPr>
          <p:cNvPr id="39" name="TextBox 38"/>
          <p:cNvSpPr txBox="1"/>
          <p:nvPr/>
        </p:nvSpPr>
        <p:spPr>
          <a:xfrm>
            <a:off x="399011" y="1169095"/>
            <a:ext cx="6675120" cy="430942"/>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a:ea typeface="+mn-ea"/>
                <a:cs typeface="+mn-cs"/>
              </a:rPr>
              <a:t>Atticus</a:t>
            </a:r>
            <a:r>
              <a:rPr kumimoji="0" lang="en-US" sz="2700" b="1" i="0" u="none" strike="noStrike" kern="1200" cap="none" spc="0" normalizeH="0" noProof="0" dirty="0">
                <a:ln>
                  <a:noFill/>
                </a:ln>
                <a:solidFill>
                  <a:prstClr val="white"/>
                </a:solidFill>
                <a:effectLst/>
                <a:uLnTx/>
                <a:uFillTx/>
                <a:latin typeface="Calibri"/>
                <a:ea typeface="+mn-ea"/>
                <a:cs typeface="+mn-cs"/>
              </a:rPr>
              <a:t> Lemahieu</a:t>
            </a:r>
            <a:r>
              <a:rPr kumimoji="0" lang="en-US" sz="2700" b="1" i="0" u="none" strike="noStrike" kern="1200" cap="none" spc="0" normalizeH="0" baseline="0" noProof="0" dirty="0">
                <a:ln>
                  <a:noFill/>
                </a:ln>
                <a:solidFill>
                  <a:prstClr val="white"/>
                </a:solidFill>
                <a:effectLst/>
                <a:uLnTx/>
                <a:uFillTx/>
                <a:latin typeface="Calibri"/>
                <a:ea typeface="+mn-ea"/>
                <a:cs typeface="+mn-cs"/>
              </a:rPr>
              <a:t>,</a:t>
            </a:r>
            <a:r>
              <a:rPr kumimoji="0" lang="en-US" sz="2700" b="1" i="0" u="none" strike="noStrike" kern="1200" cap="none" spc="0" normalizeH="0" noProof="0" dirty="0">
                <a:ln>
                  <a:noFill/>
                </a:ln>
                <a:solidFill>
                  <a:prstClr val="white"/>
                </a:solidFill>
                <a:effectLst/>
                <a:uLnTx/>
                <a:uFillTx/>
                <a:latin typeface="Calibri"/>
                <a:ea typeface="+mn-ea"/>
                <a:cs typeface="+mn-cs"/>
              </a:rPr>
              <a:t> </a:t>
            </a:r>
            <a:r>
              <a:rPr kumimoji="0" lang="en-US" sz="2700" b="1" i="0" u="none" strike="noStrike" kern="1200" cap="none" spc="0" normalizeH="0" noProof="0" dirty="0" err="1">
                <a:ln>
                  <a:noFill/>
                </a:ln>
                <a:solidFill>
                  <a:prstClr val="white"/>
                </a:solidFill>
                <a:effectLst/>
                <a:uLnTx/>
                <a:uFillTx/>
                <a:latin typeface="Calibri"/>
                <a:ea typeface="+mn-ea"/>
                <a:cs typeface="+mn-cs"/>
              </a:rPr>
              <a:t>EnvE</a:t>
            </a:r>
            <a:r>
              <a:rPr kumimoji="0" lang="en-US" sz="2700" b="1" i="0" u="none" strike="noStrike" kern="1200" cap="none" spc="0" normalizeH="0" noProof="0" dirty="0">
                <a:ln>
                  <a:noFill/>
                </a:ln>
                <a:solidFill>
                  <a:prstClr val="white"/>
                </a:solidFill>
                <a:effectLst/>
                <a:uLnTx/>
                <a:uFillTx/>
                <a:latin typeface="Calibri"/>
                <a:ea typeface="+mn-ea"/>
                <a:cs typeface="+mn-cs"/>
              </a:rPr>
              <a:t>/Energy Systems Minor, 2021</a:t>
            </a:r>
            <a:endParaRPr kumimoji="0" lang="en-US" sz="2700" b="1"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p:cNvSpPr txBox="1"/>
          <p:nvPr/>
        </p:nvSpPr>
        <p:spPr>
          <a:xfrm>
            <a:off x="203555" y="1982720"/>
            <a:ext cx="6625244" cy="1325093"/>
          </a:xfrm>
          <a:prstGeom prst="rect">
            <a:avLst/>
          </a:prstGeom>
          <a:noFill/>
        </p:spPr>
        <p:txBody>
          <a:bodyPr wrap="square" rtlCol="0" anchor="ctr" anchorCtr="0">
            <a:noAutofit/>
          </a:bodyPr>
          <a:lstStyle/>
          <a:p>
            <a:pPr algn="ctr">
              <a:defRPr/>
            </a:pPr>
            <a:r>
              <a:rPr lang="en-US" b="1" dirty="0">
                <a:solidFill>
                  <a:srgbClr val="FFD02F"/>
                </a:solidFill>
              </a:rPr>
              <a:t>“I've been interested in sustainability since I was a kid, so I'm so fortunate to be a part of a team that strives to make an impact towards a more sustainable future not only on the Georgia Tech campus but also in the surrounding area.”</a:t>
            </a:r>
          </a:p>
        </p:txBody>
      </p:sp>
      <p:pic>
        <p:nvPicPr>
          <p:cNvPr id="7" name="Picture 6" descr="A close up of a person wearing a hat and smiling at the camera&#10;&#10;Description automatically generated">
            <a:extLst>
              <a:ext uri="{FF2B5EF4-FFF2-40B4-BE49-F238E27FC236}">
                <a16:creationId xmlns:a16="http://schemas.microsoft.com/office/drawing/2014/main" id="{422AF4A0-DE98-374F-9B01-9B1DCE10C9A0}"/>
              </a:ext>
            </a:extLst>
          </p:cNvPr>
          <p:cNvPicPr>
            <a:picLocks noChangeAspect="1"/>
          </p:cNvPicPr>
          <p:nvPr/>
        </p:nvPicPr>
        <p:blipFill>
          <a:blip r:embed="rId3"/>
          <a:stretch>
            <a:fillRect/>
          </a:stretch>
        </p:blipFill>
        <p:spPr>
          <a:xfrm>
            <a:off x="7308682" y="1125137"/>
            <a:ext cx="2870558" cy="5105765"/>
          </a:xfrm>
          <a:prstGeom prst="rect">
            <a:avLst/>
          </a:prstGeom>
        </p:spPr>
      </p:pic>
    </p:spTree>
    <p:extLst>
      <p:ext uri="{BB962C8B-B14F-4D97-AF65-F5344CB8AC3E}">
        <p14:creationId xmlns:p14="http://schemas.microsoft.com/office/powerpoint/2010/main" val="1622817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91352"/>
            <a:ext cx="7687733" cy="5866647"/>
          </a:xfrm>
          <a:prstGeom prst="rect">
            <a:avLst/>
          </a:prstGeom>
          <a:solidFill>
            <a:srgbClr val="2626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7074131" y="1169095"/>
            <a:ext cx="3614810" cy="2362834"/>
          </a:xfrm>
          <a:prstGeom prst="rect">
            <a:avLst/>
          </a:prstGeom>
          <a:solidFill>
            <a:schemeClr val="tx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2"/>
          <p:cNvSpPr>
            <a:spLocks noGrp="1"/>
          </p:cNvSpPr>
          <p:nvPr>
            <p:ph type="title"/>
          </p:nvPr>
        </p:nvSpPr>
        <p:spPr/>
        <p:txBody>
          <a:bodyPr/>
          <a:lstStyle/>
          <a:p>
            <a:r>
              <a:rPr lang="en-US" dirty="0"/>
              <a:t>Student profile</a:t>
            </a:r>
          </a:p>
        </p:txBody>
      </p:sp>
      <p:sp>
        <p:nvSpPr>
          <p:cNvPr id="28" name="TextBox 27"/>
          <p:cNvSpPr txBox="1"/>
          <p:nvPr/>
        </p:nvSpPr>
        <p:spPr>
          <a:xfrm>
            <a:off x="180975" y="3531929"/>
            <a:ext cx="6851074" cy="3037224"/>
          </a:xfrm>
          <a:prstGeom prst="rect">
            <a:avLst/>
          </a:prstGeom>
          <a:noFill/>
        </p:spPr>
        <p:txBody>
          <a:bodyPr wrap="square" rtlCol="0">
            <a:noAutofit/>
          </a:bodyPr>
          <a:lstStyle/>
          <a:p>
            <a:pPr marL="285750" indent="-285750">
              <a:buFont typeface="Arial" panose="020B0604020202020204" pitchFamily="34" charset="0"/>
              <a:buChar char="•"/>
            </a:pPr>
            <a:r>
              <a:rPr lang="en-US" b="1" dirty="0"/>
              <a:t>Spring 2016 – </a:t>
            </a:r>
            <a:r>
              <a:rPr lang="en-US" dirty="0"/>
              <a:t>Takes part in a Serve-Learn-Sustain internship in high school</a:t>
            </a:r>
          </a:p>
          <a:p>
            <a:pPr marL="285750" indent="-285750">
              <a:buFont typeface="Arial" panose="020B0604020202020204" pitchFamily="34" charset="0"/>
              <a:buChar char="•"/>
            </a:pPr>
            <a:r>
              <a:rPr lang="en-US" b="1" dirty="0"/>
              <a:t>Fall 2017 – </a:t>
            </a:r>
            <a:r>
              <a:rPr lang="en-US" dirty="0"/>
              <a:t>Enters Georgia Tech as a freshmen; contacts SLS to become more involved</a:t>
            </a:r>
          </a:p>
          <a:p>
            <a:pPr marL="285750" indent="-285750">
              <a:buFont typeface="Arial" panose="020B0604020202020204" pitchFamily="34" charset="0"/>
              <a:buChar char="•"/>
            </a:pPr>
            <a:r>
              <a:rPr lang="en-US" b="1" dirty="0"/>
              <a:t>Winter 2018 – </a:t>
            </a:r>
            <a:r>
              <a:rPr lang="en-US" dirty="0"/>
              <a:t>Signs up for first SLS-affiliated class, Urban Ecology</a:t>
            </a:r>
          </a:p>
          <a:p>
            <a:pPr marL="285750" indent="-285750">
              <a:buFont typeface="Arial" panose="020B0604020202020204" pitchFamily="34" charset="0"/>
              <a:buChar char="•"/>
            </a:pPr>
            <a:r>
              <a:rPr lang="en-US" b="1" dirty="0"/>
              <a:t>Spring 2018 – </a:t>
            </a:r>
            <a:r>
              <a:rPr lang="en-US" dirty="0"/>
              <a:t>Starts working as SLS Student Assistant</a:t>
            </a:r>
          </a:p>
          <a:p>
            <a:pPr marL="285750" indent="-285750">
              <a:buFont typeface="Arial" panose="020B0604020202020204" pitchFamily="34" charset="0"/>
              <a:buChar char="•"/>
            </a:pPr>
            <a:r>
              <a:rPr lang="en-US" b="1" dirty="0"/>
              <a:t>Summer 2018 – </a:t>
            </a:r>
            <a:r>
              <a:rPr lang="en-US" dirty="0"/>
              <a:t>Writes first draft of SLS Fellowship program</a:t>
            </a:r>
          </a:p>
          <a:p>
            <a:pPr marL="285750" indent="-285750">
              <a:buFont typeface="Arial" panose="020B0604020202020204" pitchFamily="34" charset="0"/>
              <a:buChar char="•"/>
            </a:pPr>
            <a:r>
              <a:rPr lang="en-US" b="1" dirty="0"/>
              <a:t>Summer 2019 -- </a:t>
            </a:r>
            <a:r>
              <a:rPr lang="en-US" dirty="0"/>
              <a:t>Participates in SLS Internship Program</a:t>
            </a:r>
            <a:endParaRPr lang="en-US" b="1" dirty="0"/>
          </a:p>
          <a:p>
            <a:pPr marL="285750" indent="-285750">
              <a:buFont typeface="Arial" panose="020B0604020202020204" pitchFamily="34" charset="0"/>
              <a:buChar char="•"/>
            </a:pPr>
            <a:r>
              <a:rPr lang="en-US" b="1" dirty="0"/>
              <a:t>Ongoing – </a:t>
            </a:r>
            <a:r>
              <a:rPr lang="en-US" dirty="0"/>
              <a:t>Leads SLS Student Fellows Program, incorporates sustainable development in small towns</a:t>
            </a:r>
          </a:p>
          <a:p>
            <a:pPr marL="285750" indent="-285750">
              <a:buFont typeface="Arial" panose="020B0604020202020204" pitchFamily="34" charset="0"/>
              <a:buChar char="•"/>
            </a:pPr>
            <a:endParaRPr lang="en-US" b="1" dirty="0"/>
          </a:p>
          <a:p>
            <a:br>
              <a:rPr lang="en-US" dirty="0"/>
            </a:br>
            <a:endParaRPr lang="en-US" dirty="0">
              <a:solidFill>
                <a:srgbClr val="EEEEEE"/>
              </a:solidFill>
            </a:endParaRP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br>
              <a:rPr lang="en-US" dirty="0"/>
            </a:br>
            <a:endParaRPr lang="en-US" dirty="0">
              <a:solidFill>
                <a:srgbClr val="EEEEEE"/>
              </a:solidFill>
            </a:endParaRPr>
          </a:p>
        </p:txBody>
      </p:sp>
      <p:sp>
        <p:nvSpPr>
          <p:cNvPr id="39" name="TextBox 38"/>
          <p:cNvSpPr txBox="1"/>
          <p:nvPr/>
        </p:nvSpPr>
        <p:spPr>
          <a:xfrm>
            <a:off x="399011" y="1169095"/>
            <a:ext cx="6675120" cy="430942"/>
          </a:xfrm>
          <a:prstGeom prst="rect">
            <a:avLst/>
          </a:prstGeom>
          <a:noFill/>
        </p:spPr>
        <p:txBody>
          <a:bodyPr wrap="square" rtlCol="0">
            <a:noAutofit/>
          </a:bodyPr>
          <a:lstStyle/>
          <a:p>
            <a:pPr lvl="0">
              <a:defRPr/>
            </a:pPr>
            <a:r>
              <a:rPr lang="en-US" sz="2700" b="1" dirty="0">
                <a:solidFill>
                  <a:prstClr val="white"/>
                </a:solidFill>
              </a:rPr>
              <a:t>Adair Garrett, CEE, 2021</a:t>
            </a:r>
          </a:p>
        </p:txBody>
      </p:sp>
      <p:sp>
        <p:nvSpPr>
          <p:cNvPr id="4" name="TextBox 3"/>
          <p:cNvSpPr txBox="1"/>
          <p:nvPr/>
        </p:nvSpPr>
        <p:spPr>
          <a:xfrm>
            <a:off x="241069" y="1777780"/>
            <a:ext cx="6625244" cy="1913066"/>
          </a:xfrm>
          <a:prstGeom prst="rect">
            <a:avLst/>
          </a:prstGeom>
          <a:noFill/>
        </p:spPr>
        <p:txBody>
          <a:bodyPr wrap="square" rtlCol="0" anchor="ctr" anchorCtr="0">
            <a:noAutofit/>
          </a:bodyPr>
          <a:lstStyle/>
          <a:p>
            <a:pPr algn="ctr">
              <a:defRPr/>
            </a:pPr>
            <a:r>
              <a:rPr lang="en-US" sz="2000" b="1" dirty="0">
                <a:solidFill>
                  <a:srgbClr val="FFD02F"/>
                </a:solidFill>
              </a:rPr>
              <a:t>“Serve-Learn-Sustain has been the perfect opportunity for me to expand my passion for sustainability in academic settings and beyond.  I believe the SLS is the first step in creating a more environmentally-focused Georgia Tech community.”</a:t>
            </a:r>
          </a:p>
        </p:txBody>
      </p:sp>
      <p:sp>
        <p:nvSpPr>
          <p:cNvPr id="10" name="Rectangle 9"/>
          <p:cNvSpPr/>
          <p:nvPr/>
        </p:nvSpPr>
        <p:spPr>
          <a:xfrm>
            <a:off x="8485009" y="3806116"/>
            <a:ext cx="3106212" cy="2501007"/>
          </a:xfrm>
          <a:prstGeom prst="rect">
            <a:avLst/>
          </a:prstGeom>
          <a:solidFill>
            <a:schemeClr val="tx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1497" y="1140397"/>
            <a:ext cx="2506579" cy="2506579"/>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5203" y="3732737"/>
            <a:ext cx="1985825" cy="2647766"/>
          </a:xfrm>
          <a:prstGeom prst="rect">
            <a:avLst/>
          </a:prstGeom>
        </p:spPr>
      </p:pic>
    </p:spTree>
    <p:extLst>
      <p:ext uri="{BB962C8B-B14F-4D97-AF65-F5344CB8AC3E}">
        <p14:creationId xmlns:p14="http://schemas.microsoft.com/office/powerpoint/2010/main" val="871420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91352"/>
            <a:ext cx="7687733" cy="5866647"/>
          </a:xfrm>
          <a:prstGeom prst="rect">
            <a:avLst/>
          </a:prstGeom>
          <a:solidFill>
            <a:srgbClr val="2626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2"/>
          <p:cNvSpPr>
            <a:spLocks noGrp="1"/>
          </p:cNvSpPr>
          <p:nvPr>
            <p:ph type="title"/>
          </p:nvPr>
        </p:nvSpPr>
        <p:spPr/>
        <p:txBody>
          <a:bodyPr/>
          <a:lstStyle/>
          <a:p>
            <a:r>
              <a:rPr lang="en-US" dirty="0"/>
              <a:t>Student profile</a:t>
            </a:r>
          </a:p>
        </p:txBody>
      </p:sp>
      <p:sp>
        <p:nvSpPr>
          <p:cNvPr id="28" name="TextBox 27"/>
          <p:cNvSpPr txBox="1"/>
          <p:nvPr/>
        </p:nvSpPr>
        <p:spPr>
          <a:xfrm>
            <a:off x="180975" y="3266347"/>
            <a:ext cx="6851074" cy="3302806"/>
          </a:xfrm>
          <a:prstGeom prst="rect">
            <a:avLst/>
          </a:prstGeom>
          <a:noFill/>
        </p:spPr>
        <p:txBody>
          <a:bodyPr wrap="square" rtlCol="0">
            <a:noAutofit/>
          </a:bodyPr>
          <a:lstStyle/>
          <a:p>
            <a:pPr marL="285750" indent="-285750">
              <a:buFont typeface="Arial" panose="020B0604020202020204" pitchFamily="34" charset="0"/>
              <a:buChar char="•"/>
            </a:pPr>
            <a:r>
              <a:rPr lang="en-US" b="1" dirty="0"/>
              <a:t>Spring 2017: Participates on Alternative Service Break trip working with Habitat for Humanity in Wilmington, NC</a:t>
            </a:r>
          </a:p>
          <a:p>
            <a:pPr marL="285750" indent="-285750">
              <a:buFont typeface="Arial" panose="020B0604020202020204" pitchFamily="34" charset="0"/>
              <a:buChar char="•"/>
            </a:pPr>
            <a:r>
              <a:rPr lang="en-US" b="1" dirty="0"/>
              <a:t>Summer 2017: Works at </a:t>
            </a:r>
            <a:r>
              <a:rPr lang="en-US" b="1" dirty="0" err="1"/>
              <a:t>OmniMax</a:t>
            </a:r>
            <a:r>
              <a:rPr lang="en-US" b="1" dirty="0"/>
              <a:t> International as a marketing intern and completes extensive research on living walls and the trend of sustainability</a:t>
            </a:r>
          </a:p>
          <a:p>
            <a:pPr marL="285750" indent="-285750">
              <a:buFont typeface="Arial" panose="020B0604020202020204" pitchFamily="34" charset="0"/>
              <a:buChar char="•"/>
            </a:pPr>
            <a:r>
              <a:rPr lang="en-US" b="1" dirty="0"/>
              <a:t>Fall 2017: Takes Sustainable Marketing with Dionne Nickerson where we visited Global Growers and the Nature Conservancy</a:t>
            </a:r>
          </a:p>
          <a:p>
            <a:pPr marL="285750" indent="-285750">
              <a:buFont typeface="Arial" panose="020B0604020202020204" pitchFamily="34" charset="0"/>
              <a:buChar char="•"/>
            </a:pPr>
            <a:r>
              <a:rPr lang="en-US" b="1" dirty="0"/>
              <a:t>Spring 2018: Began working as visual designer for SLS</a:t>
            </a:r>
          </a:p>
          <a:p>
            <a:pPr marL="285750" indent="-285750">
              <a:buFont typeface="Arial" panose="020B0604020202020204" pitchFamily="34" charset="0"/>
              <a:buChar char="•"/>
            </a:pPr>
            <a:r>
              <a:rPr lang="en-US" b="1" dirty="0"/>
              <a:t>2018 and Beyond: Continue to become more involved with SLS through events and activities </a:t>
            </a:r>
          </a:p>
          <a:p>
            <a:pPr marL="285750" indent="-285750">
              <a:buFont typeface="Arial" panose="020B0604020202020204" pitchFamily="34" charset="0"/>
              <a:buChar char="•"/>
            </a:pPr>
            <a:r>
              <a:rPr lang="en-US" b="1" dirty="0"/>
              <a:t>Career Interest: Integrate my design skills, knowledge of marketing, and interest in sustainability to educate others </a:t>
            </a:r>
          </a:p>
          <a:p>
            <a:pPr marL="285750" indent="-285750">
              <a:buFont typeface="Arial" panose="020B0604020202020204" pitchFamily="34" charset="0"/>
              <a:buChar char="•"/>
            </a:pPr>
            <a:endParaRPr lang="en-US" b="1" dirty="0"/>
          </a:p>
          <a:p>
            <a:br>
              <a:rPr lang="en-US" dirty="0"/>
            </a:br>
            <a:endParaRPr lang="en-US" dirty="0">
              <a:solidFill>
                <a:srgbClr val="EEEEEE"/>
              </a:solidFill>
            </a:endParaRPr>
          </a:p>
        </p:txBody>
      </p:sp>
      <p:sp>
        <p:nvSpPr>
          <p:cNvPr id="39" name="TextBox 38"/>
          <p:cNvSpPr txBox="1"/>
          <p:nvPr/>
        </p:nvSpPr>
        <p:spPr>
          <a:xfrm>
            <a:off x="399011" y="1169095"/>
            <a:ext cx="6675120" cy="430942"/>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700" b="1" dirty="0">
                <a:solidFill>
                  <a:prstClr val="white"/>
                </a:solidFill>
                <a:latin typeface="Calibri"/>
              </a:rPr>
              <a:t>Kat  Matthews, Marketing/ ID Minor, 2019</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p:cNvSpPr txBox="1"/>
          <p:nvPr/>
        </p:nvSpPr>
        <p:spPr>
          <a:xfrm>
            <a:off x="241069" y="1600037"/>
            <a:ext cx="6625244" cy="1666310"/>
          </a:xfrm>
          <a:prstGeom prst="rect">
            <a:avLst/>
          </a:prstGeom>
          <a:noFill/>
        </p:spPr>
        <p:txBody>
          <a:bodyPr wrap="square" rtlCol="0" anchor="ctr" anchorCtr="0">
            <a:noAutofit/>
          </a:bodyPr>
          <a:lstStyle/>
          <a:p>
            <a:pPr algn="ctr">
              <a:defRPr/>
            </a:pPr>
            <a:r>
              <a:rPr lang="en-US" dirty="0"/>
              <a:t> “As a transfer student to Tech, I never thought that this is where my path would take me. This past year, I have been learned so many new things about sustainability and its impact on others. I look forward to continuing this journey, and using my design skills to share this knowledge with others.”</a:t>
            </a:r>
            <a:endParaRPr lang="en-US" dirty="0">
              <a:solidFill>
                <a:srgbClr val="EEB21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0090" y="0"/>
            <a:ext cx="2231910" cy="2977501"/>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2546" y="1744354"/>
            <a:ext cx="3553499" cy="2368999"/>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2645" y="3319851"/>
            <a:ext cx="2209355" cy="2804008"/>
          </a:xfrm>
          <a:prstGeom prst="rect">
            <a:avLst/>
          </a:prstGeom>
        </p:spPr>
      </p:pic>
    </p:spTree>
    <p:extLst>
      <p:ext uri="{BB962C8B-B14F-4D97-AF65-F5344CB8AC3E}">
        <p14:creationId xmlns:p14="http://schemas.microsoft.com/office/powerpoint/2010/main" val="114962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91352"/>
            <a:ext cx="7687733" cy="5866647"/>
          </a:xfrm>
          <a:prstGeom prst="rect">
            <a:avLst/>
          </a:prstGeom>
          <a:solidFill>
            <a:srgbClr val="2626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7117358" y="1328012"/>
            <a:ext cx="4586962" cy="3909006"/>
          </a:xfrm>
          <a:prstGeom prst="rect">
            <a:avLst/>
          </a:prstGeom>
          <a:solidFill>
            <a:schemeClr val="tx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2"/>
          <p:cNvSpPr>
            <a:spLocks noGrp="1"/>
          </p:cNvSpPr>
          <p:nvPr>
            <p:ph type="title"/>
          </p:nvPr>
        </p:nvSpPr>
        <p:spPr/>
        <p:txBody>
          <a:bodyPr/>
          <a:lstStyle/>
          <a:p>
            <a:r>
              <a:rPr lang="en-US" dirty="0"/>
              <a:t>Student profile</a:t>
            </a:r>
          </a:p>
        </p:txBody>
      </p:sp>
      <p:sp>
        <p:nvSpPr>
          <p:cNvPr id="28" name="TextBox 27"/>
          <p:cNvSpPr txBox="1"/>
          <p:nvPr/>
        </p:nvSpPr>
        <p:spPr>
          <a:xfrm>
            <a:off x="223057" y="3492096"/>
            <a:ext cx="6851074" cy="3302806"/>
          </a:xfrm>
          <a:prstGeom prst="rect">
            <a:avLst/>
          </a:prstGeom>
          <a:noFill/>
        </p:spPr>
        <p:txBody>
          <a:bodyPr wrap="square" rtlCol="0">
            <a:noAutofit/>
          </a:bodyPr>
          <a:lstStyle/>
          <a:p>
            <a:pPr marL="285750" indent="-285750">
              <a:buFont typeface="Arial" panose="020B0604020202020204" pitchFamily="34" charset="0"/>
              <a:buChar char="•"/>
            </a:pPr>
            <a:r>
              <a:rPr lang="en-US" b="1" dirty="0"/>
              <a:t>Fall 2018</a:t>
            </a:r>
            <a:r>
              <a:rPr lang="en-US" dirty="0"/>
              <a:t>: Attended SLS oriented GT 1000 class taught by Ms. Chatfield; introduced to the concept of sustainable design</a:t>
            </a:r>
          </a:p>
          <a:p>
            <a:pPr marL="285750" indent="-285750">
              <a:buFont typeface="Arial" panose="020B0604020202020204" pitchFamily="34" charset="0"/>
              <a:buChar char="•"/>
            </a:pPr>
            <a:r>
              <a:rPr lang="en-US" b="1" dirty="0"/>
              <a:t>Spring 2019: </a:t>
            </a:r>
            <a:r>
              <a:rPr lang="en-US" dirty="0"/>
              <a:t>Began working for SLS, eager to work with this team to continue improving Tech</a:t>
            </a:r>
          </a:p>
          <a:p>
            <a:endParaRPr lang="en-US" b="1" dirty="0"/>
          </a:p>
          <a:p>
            <a:br>
              <a:rPr lang="en-US" dirty="0"/>
            </a:br>
            <a:endParaRPr lang="en-US" dirty="0">
              <a:solidFill>
                <a:srgbClr val="EEEEEE"/>
              </a:solidFill>
            </a:endParaRPr>
          </a:p>
        </p:txBody>
      </p:sp>
      <p:sp>
        <p:nvSpPr>
          <p:cNvPr id="39" name="TextBox 38"/>
          <p:cNvSpPr txBox="1"/>
          <p:nvPr/>
        </p:nvSpPr>
        <p:spPr>
          <a:xfrm>
            <a:off x="399011" y="1169095"/>
            <a:ext cx="6675120" cy="430942"/>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a:ea typeface="+mn-ea"/>
                <a:cs typeface="+mn-cs"/>
              </a:rPr>
              <a:t>Brett Roth,</a:t>
            </a:r>
            <a:r>
              <a:rPr kumimoji="0" lang="en-US" sz="2700" b="1" i="0" u="none" strike="noStrike" kern="1200" cap="none" spc="0" normalizeH="0" noProof="0" dirty="0">
                <a:ln>
                  <a:noFill/>
                </a:ln>
                <a:solidFill>
                  <a:prstClr val="white"/>
                </a:solidFill>
                <a:effectLst/>
                <a:uLnTx/>
                <a:uFillTx/>
                <a:latin typeface="Calibri"/>
                <a:ea typeface="+mn-ea"/>
                <a:cs typeface="+mn-cs"/>
              </a:rPr>
              <a:t> ME, 2022</a:t>
            </a:r>
            <a:endParaRPr kumimoji="0" lang="en-US" sz="2700" b="1"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p:cNvSpPr txBox="1"/>
          <p:nvPr/>
        </p:nvSpPr>
        <p:spPr>
          <a:xfrm>
            <a:off x="241069" y="1600036"/>
            <a:ext cx="6625244" cy="1828963"/>
          </a:xfrm>
          <a:prstGeom prst="rect">
            <a:avLst/>
          </a:prstGeom>
          <a:noFill/>
        </p:spPr>
        <p:txBody>
          <a:bodyPr wrap="square" rtlCol="0" anchor="ctr" anchorCtr="0">
            <a:noAutofit/>
          </a:bodyPr>
          <a:lstStyle/>
          <a:p>
            <a:pPr algn="ctr">
              <a:defRPr/>
            </a:pPr>
            <a:r>
              <a:rPr lang="en-US" sz="2000" b="1" dirty="0">
                <a:solidFill>
                  <a:srgbClr val="EEB211"/>
                </a:solidFill>
              </a:rPr>
              <a:t>“Even though I have only been involved with SLS for a short period of time, the various programs and activities offered have altered my perspective on what sustainability is. SLS has allowed me to develop and use a new, more broadly focused lens to solve problems with. It is incredible that opportunities like these are offered to Tech students."</a:t>
            </a:r>
          </a:p>
        </p:txBody>
      </p:sp>
      <p:pic>
        <p:nvPicPr>
          <p:cNvPr id="6" name="Picture 5">
            <a:extLst>
              <a:ext uri="{FF2B5EF4-FFF2-40B4-BE49-F238E27FC236}">
                <a16:creationId xmlns:a16="http://schemas.microsoft.com/office/drawing/2014/main" id="{8C6899F0-98E4-AD4C-8499-A61463630116}"/>
              </a:ext>
            </a:extLst>
          </p:cNvPr>
          <p:cNvPicPr>
            <a:picLocks noChangeAspect="1"/>
          </p:cNvPicPr>
          <p:nvPr/>
        </p:nvPicPr>
        <p:blipFill rotWithShape="1">
          <a:blip r:embed="rId3"/>
          <a:srcRect r="-2672" b="12787"/>
          <a:stretch/>
        </p:blipFill>
        <p:spPr>
          <a:xfrm>
            <a:off x="7868708" y="1319857"/>
            <a:ext cx="3271517" cy="3917161"/>
          </a:xfrm>
          <a:prstGeom prst="rect">
            <a:avLst/>
          </a:prstGeom>
        </p:spPr>
      </p:pic>
    </p:spTree>
    <p:extLst>
      <p:ext uri="{BB962C8B-B14F-4D97-AF65-F5344CB8AC3E}">
        <p14:creationId xmlns:p14="http://schemas.microsoft.com/office/powerpoint/2010/main" val="1145523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991352"/>
            <a:ext cx="7687733" cy="5866647"/>
          </a:xfrm>
          <a:prstGeom prst="rect">
            <a:avLst/>
          </a:prstGeom>
          <a:solidFill>
            <a:srgbClr val="2626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8697272" y="3687728"/>
            <a:ext cx="2727583" cy="2570118"/>
          </a:xfrm>
          <a:prstGeom prst="rect">
            <a:avLst/>
          </a:prstGeom>
          <a:solidFill>
            <a:schemeClr val="tx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2"/>
          <p:cNvSpPr>
            <a:spLocks noGrp="1"/>
          </p:cNvSpPr>
          <p:nvPr>
            <p:ph type="title"/>
          </p:nvPr>
        </p:nvSpPr>
        <p:spPr/>
        <p:txBody>
          <a:bodyPr/>
          <a:lstStyle/>
          <a:p>
            <a:r>
              <a:rPr lang="en-US" dirty="0"/>
              <a:t>Student profile</a:t>
            </a:r>
          </a:p>
        </p:txBody>
      </p:sp>
      <p:sp>
        <p:nvSpPr>
          <p:cNvPr id="28" name="TextBox 27"/>
          <p:cNvSpPr txBox="1"/>
          <p:nvPr/>
        </p:nvSpPr>
        <p:spPr>
          <a:xfrm>
            <a:off x="180974" y="3336690"/>
            <a:ext cx="7292487" cy="3302806"/>
          </a:xfrm>
          <a:prstGeom prst="rect">
            <a:avLst/>
          </a:prstGeom>
          <a:noFill/>
        </p:spPr>
        <p:txBody>
          <a:bodyPr wrap="square" rtlCol="0">
            <a:noAutofit/>
          </a:bodyPr>
          <a:lstStyle/>
          <a:p>
            <a:pPr marL="285750" lvl="0" indent="-285750">
              <a:buFont typeface="Arial" panose="020B0604020202020204" pitchFamily="34" charset="0"/>
              <a:buChar char="•"/>
              <a:defRPr/>
            </a:pPr>
            <a:r>
              <a:rPr lang="en-US" b="1" dirty="0">
                <a:solidFill>
                  <a:prstClr val="white"/>
                </a:solidFill>
              </a:rPr>
              <a:t>FALL 2016</a:t>
            </a:r>
            <a:r>
              <a:rPr lang="en-US" dirty="0">
                <a:solidFill>
                  <a:prstClr val="white"/>
                </a:solidFill>
              </a:rPr>
              <a:t>: Takes SLS Foundation course “Technology &amp; Sustainable Community Development,” sparking SLS interest; participates in many of Environmental Justice Series events</a:t>
            </a:r>
          </a:p>
          <a:p>
            <a:pPr marL="285750" lvl="0" indent="-285750">
              <a:buFont typeface="Arial" panose="020B0604020202020204" pitchFamily="34" charset="0"/>
              <a:buChar char="•"/>
              <a:defRPr/>
            </a:pPr>
            <a:r>
              <a:rPr lang="en-US" b="1">
                <a:solidFill>
                  <a:prstClr val="white"/>
                </a:solidFill>
              </a:rPr>
              <a:t>SPR 2017:</a:t>
            </a:r>
            <a:r>
              <a:rPr lang="en-US">
                <a:solidFill>
                  <a:prstClr val="white"/>
                </a:solidFill>
              </a:rPr>
              <a:t> Takes SLS-Affiliated course “Semester in the City;” joins Living Building Equity Petal Working Group; enrolls in Sustainable Cities Minor; joins UN RCE Youth Network</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white"/>
                </a:solidFill>
                <a:effectLst/>
                <a:uLnTx/>
                <a:uFillTx/>
                <a:latin typeface="Calibri"/>
                <a:ea typeface="+mn-ea"/>
                <a:cs typeface="+mn-cs"/>
              </a:rPr>
              <a:t>AY2018 </a:t>
            </a:r>
            <a:r>
              <a:rPr kumimoji="0" lang="en-US" sz="1800" b="1" i="0" u="none" strike="noStrike" kern="1200" cap="none" spc="0" normalizeH="0" baseline="0" noProof="0" dirty="0">
                <a:ln>
                  <a:noFill/>
                </a:ln>
                <a:solidFill>
                  <a:prstClr val="white"/>
                </a:solidFill>
                <a:effectLst/>
                <a:uLnTx/>
                <a:uFillTx/>
                <a:latin typeface="Calibri"/>
                <a:ea typeface="+mn-ea"/>
                <a:cs typeface="+mn-cs"/>
              </a:rPr>
              <a:t>and beyond: </a:t>
            </a:r>
            <a:r>
              <a:rPr kumimoji="0" lang="en-US" sz="1800" i="0" u="none" strike="noStrike" kern="1200" cap="none" spc="0" normalizeH="0" baseline="0" noProof="0" dirty="0">
                <a:ln>
                  <a:noFill/>
                </a:ln>
                <a:solidFill>
                  <a:prstClr val="white"/>
                </a:solidFill>
                <a:effectLst/>
                <a:uLnTx/>
                <a:uFillTx/>
                <a:latin typeface="Calibri"/>
                <a:ea typeface="+mn-ea"/>
                <a:cs typeface="+mn-cs"/>
              </a:rPr>
              <a:t>Plans</a:t>
            </a:r>
            <a:r>
              <a:rPr kumimoji="0" lang="en-US" sz="1800" i="0" u="none" strike="noStrike" kern="1200" cap="none" spc="0" normalizeH="0" noProof="0" dirty="0">
                <a:ln>
                  <a:noFill/>
                </a:ln>
                <a:solidFill>
                  <a:prstClr val="white"/>
                </a:solidFill>
                <a:effectLst/>
                <a:uLnTx/>
                <a:uFillTx/>
                <a:latin typeface="Calibri"/>
                <a:ea typeface="+mn-ea"/>
                <a:cs typeface="+mn-cs"/>
              </a:rPr>
              <a:t> to </a:t>
            </a:r>
            <a:r>
              <a:rPr lang="en-US" dirty="0">
                <a:solidFill>
                  <a:prstClr val="white"/>
                </a:solidFill>
                <a:latin typeface="Calibri"/>
              </a:rPr>
              <a:t>w</a:t>
            </a:r>
            <a:r>
              <a:rPr kumimoji="0" lang="en-US" sz="1800" b="0" i="0" u="none" strike="noStrike" kern="1200" cap="none" spc="0" normalizeH="0" baseline="0" noProof="0" dirty="0" err="1">
                <a:ln>
                  <a:noFill/>
                </a:ln>
                <a:solidFill>
                  <a:prstClr val="white"/>
                </a:solidFill>
                <a:effectLst/>
                <a:uLnTx/>
                <a:uFillTx/>
                <a:latin typeface="Calibri"/>
                <a:ea typeface="+mn-ea"/>
                <a:cs typeface="+mn-cs"/>
              </a:rPr>
              <a:t>ork</a:t>
            </a:r>
            <a:r>
              <a:rPr kumimoji="0" lang="en-US" sz="1800" b="0" i="0" u="none" strike="noStrike" kern="1200" cap="none" spc="0" normalizeH="0" baseline="0" noProof="0" dirty="0">
                <a:ln>
                  <a:noFill/>
                </a:ln>
                <a:solidFill>
                  <a:prstClr val="white"/>
                </a:solidFill>
                <a:effectLst/>
                <a:uLnTx/>
                <a:uFillTx/>
                <a:latin typeface="Calibri"/>
                <a:ea typeface="+mn-ea"/>
                <a:cs typeface="+mn-cs"/>
              </a:rPr>
              <a:t> with SLS as Student Assistant, pursue a sustainability internship with City of Atlanta, do an SLS-related research project, enroll in more SLS-Affiliated Courses, and continue involvement in Living Building</a:t>
            </a:r>
            <a:endParaRPr kumimoji="0" lang="en-US" sz="1800" b="0" i="0" u="none" strike="noStrike" kern="1200" cap="none" spc="0" normalizeH="0" baseline="0" noProof="0" dirty="0">
              <a:ln>
                <a:noFill/>
              </a:ln>
              <a:solidFill>
                <a:srgbClr val="EEEEEE"/>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Career Interest: </a:t>
            </a:r>
            <a:r>
              <a:rPr kumimoji="0" lang="en-US" sz="1800" b="0" i="0" u="none" strike="noStrike" kern="1200" cap="none" spc="0" normalizeH="0" baseline="0" noProof="0" dirty="0">
                <a:ln>
                  <a:noFill/>
                </a:ln>
                <a:solidFill>
                  <a:prstClr val="white"/>
                </a:solidFill>
                <a:effectLst/>
                <a:uLnTx/>
                <a:uFillTx/>
                <a:latin typeface="Calibri"/>
                <a:ea typeface="+mn-ea"/>
                <a:cs typeface="+mn-cs"/>
              </a:rPr>
              <a:t>City Planning and Urban Design for Sustainable Cities</a:t>
            </a:r>
            <a:endParaRPr kumimoji="0" lang="en-US" sz="1800" b="0" i="0" u="none" strike="noStrike" kern="1200" cap="none" spc="0" normalizeH="0" baseline="0" noProof="0" dirty="0">
              <a:ln>
                <a:noFill/>
              </a:ln>
              <a:solidFill>
                <a:srgbClr val="EEEEEE"/>
              </a:solidFill>
              <a:effectLst/>
              <a:uLnTx/>
              <a:uFillTx/>
              <a:latin typeface="Calibri"/>
              <a:ea typeface="+mn-ea"/>
              <a:cs typeface="+mn-cs"/>
            </a:endParaRPr>
          </a:p>
        </p:txBody>
      </p:sp>
      <p:sp>
        <p:nvSpPr>
          <p:cNvPr id="39" name="TextBox 38"/>
          <p:cNvSpPr txBox="1"/>
          <p:nvPr/>
        </p:nvSpPr>
        <p:spPr>
          <a:xfrm>
            <a:off x="399011" y="1169095"/>
            <a:ext cx="6675120" cy="430942"/>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a:ea typeface="+mn-ea"/>
                <a:cs typeface="+mn-cs"/>
              </a:rPr>
              <a:t>John Butler III, CEE, 2021</a:t>
            </a:r>
          </a:p>
        </p:txBody>
      </p:sp>
      <p:sp>
        <p:nvSpPr>
          <p:cNvPr id="4" name="TextBox 3"/>
          <p:cNvSpPr txBox="1"/>
          <p:nvPr/>
        </p:nvSpPr>
        <p:spPr>
          <a:xfrm>
            <a:off x="241069" y="1600037"/>
            <a:ext cx="6625244" cy="1666310"/>
          </a:xfrm>
          <a:prstGeom prst="rect">
            <a:avLst/>
          </a:prstGeom>
          <a:noFill/>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EB211"/>
                </a:solidFill>
                <a:effectLst/>
                <a:uLnTx/>
                <a:uFillTx/>
                <a:latin typeface="Calibri"/>
                <a:ea typeface="+mn-ea"/>
                <a:cs typeface="+mn-cs"/>
              </a:rPr>
              <a:t>“The SLS Program has not only allowed me to expand my understanding of the social equity, environmental, and economic intricacies that relate in order to create sustainable communities, but this program has also given me important connections and networking opportunities in the field of sustainability and social equity that my regular engineering education overlooks.”</a:t>
            </a:r>
          </a:p>
        </p:txBody>
      </p:sp>
      <p:sp>
        <p:nvSpPr>
          <p:cNvPr id="8" name="Rectangle 7"/>
          <p:cNvSpPr/>
          <p:nvPr/>
        </p:nvSpPr>
        <p:spPr>
          <a:xfrm>
            <a:off x="8038690" y="128259"/>
            <a:ext cx="2275036" cy="3272392"/>
          </a:xfrm>
          <a:prstGeom prst="rect">
            <a:avLst/>
          </a:prstGeom>
          <a:solidFill>
            <a:schemeClr val="tx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2824" y="639"/>
            <a:ext cx="924909" cy="1010308"/>
          </a:xfrm>
          <a:prstGeom prst="rect">
            <a:avLst/>
          </a:prstGeom>
        </p:spPr>
      </p:pic>
      <p:grpSp>
        <p:nvGrpSpPr>
          <p:cNvPr id="11" name="Group 10"/>
          <p:cNvGrpSpPr/>
          <p:nvPr/>
        </p:nvGrpSpPr>
        <p:grpSpPr>
          <a:xfrm>
            <a:off x="8144043" y="204055"/>
            <a:ext cx="3050535" cy="3305506"/>
            <a:chOff x="7351695" y="1211287"/>
            <a:chExt cx="2419254" cy="2497314"/>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081146" y="1481836"/>
              <a:ext cx="2164394" cy="1623295"/>
            </a:xfrm>
            <a:prstGeom prst="rect">
              <a:avLst/>
            </a:prstGeom>
          </p:spPr>
        </p:pic>
        <p:sp>
          <p:nvSpPr>
            <p:cNvPr id="13" name="TextBox 12"/>
            <p:cNvSpPr txBox="1"/>
            <p:nvPr/>
          </p:nvSpPr>
          <p:spPr>
            <a:xfrm>
              <a:off x="7388013" y="3339269"/>
              <a:ext cx="238293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River Rendezvous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4" name="Group 13"/>
          <p:cNvGrpSpPr/>
          <p:nvPr/>
        </p:nvGrpSpPr>
        <p:grpSpPr>
          <a:xfrm>
            <a:off x="8869595" y="3860325"/>
            <a:ext cx="2382936" cy="2340046"/>
            <a:chOff x="7140411" y="1251184"/>
            <a:chExt cx="2382936" cy="2340046"/>
          </a:xfrm>
        </p:grpSpPr>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01253" y="1251184"/>
              <a:ext cx="2314735" cy="1970714"/>
            </a:xfrm>
            <a:prstGeom prst="rect">
              <a:avLst/>
            </a:prstGeom>
          </p:spPr>
        </p:pic>
        <p:sp>
          <p:nvSpPr>
            <p:cNvPr id="16" name="TextBox 15"/>
            <p:cNvSpPr txBox="1"/>
            <p:nvPr/>
          </p:nvSpPr>
          <p:spPr>
            <a:xfrm>
              <a:off x="7140411" y="3221898"/>
              <a:ext cx="238293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”Semester in the City”</a:t>
              </a:r>
            </a:p>
          </p:txBody>
        </p:sp>
      </p:grpSp>
    </p:spTree>
    <p:extLst>
      <p:ext uri="{BB962C8B-B14F-4D97-AF65-F5344CB8AC3E}">
        <p14:creationId xmlns:p14="http://schemas.microsoft.com/office/powerpoint/2010/main" val="39462018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91352"/>
            <a:ext cx="7687733" cy="5866647"/>
          </a:xfrm>
          <a:prstGeom prst="rect">
            <a:avLst/>
          </a:prstGeom>
          <a:solidFill>
            <a:srgbClr val="2626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2"/>
          <p:cNvSpPr>
            <a:spLocks noGrp="1"/>
          </p:cNvSpPr>
          <p:nvPr>
            <p:ph type="title"/>
          </p:nvPr>
        </p:nvSpPr>
        <p:spPr/>
        <p:txBody>
          <a:bodyPr/>
          <a:lstStyle/>
          <a:p>
            <a:r>
              <a:rPr lang="en-US" dirty="0"/>
              <a:t>Student profile</a:t>
            </a:r>
          </a:p>
        </p:txBody>
      </p:sp>
      <p:sp>
        <p:nvSpPr>
          <p:cNvPr id="28" name="TextBox 27"/>
          <p:cNvSpPr txBox="1"/>
          <p:nvPr/>
        </p:nvSpPr>
        <p:spPr>
          <a:xfrm>
            <a:off x="732625" y="1837379"/>
            <a:ext cx="3059695" cy="3302806"/>
          </a:xfrm>
          <a:prstGeom prst="rect">
            <a:avLst/>
          </a:prstGeom>
          <a:noFill/>
        </p:spPr>
        <p:txBody>
          <a:bodyPr wrap="square" rtlCol="0">
            <a:noAutofit/>
          </a:bodyPr>
          <a:lstStyle/>
          <a:p>
            <a:pPr marL="285750" indent="-285750">
              <a:buFont typeface="Arial" panose="020B0604020202020204" pitchFamily="34" charset="0"/>
              <a:buChar char="•"/>
            </a:pPr>
            <a:r>
              <a:rPr lang="en-US" sz="2000" b="1" dirty="0"/>
              <a:t>Spring 2019- Begins working for SLS with the goal of engaging more students and faculty in SLS. </a:t>
            </a:r>
          </a:p>
          <a:p>
            <a:pPr marL="285750" indent="-285750">
              <a:buFont typeface="Arial" panose="020B0604020202020204" pitchFamily="34" charset="0"/>
              <a:buChar char="•"/>
            </a:pPr>
            <a:r>
              <a:rPr lang="en-US" sz="2000" b="1" dirty="0"/>
              <a:t>Student Lead 2019 MLK Day of Service WAWA Project.</a:t>
            </a:r>
          </a:p>
          <a:p>
            <a:pPr marL="285750" indent="-285750">
              <a:buFont typeface="Arial" panose="020B0604020202020204" pitchFamily="34" charset="0"/>
              <a:buChar char="•"/>
            </a:pPr>
            <a:endParaRPr lang="en-US" b="1" dirty="0"/>
          </a:p>
          <a:p>
            <a:br>
              <a:rPr lang="en-US" dirty="0"/>
            </a:br>
            <a:endParaRPr lang="en-US" dirty="0">
              <a:solidFill>
                <a:srgbClr val="EEEEEE"/>
              </a:solidFill>
            </a:endParaRPr>
          </a:p>
        </p:txBody>
      </p:sp>
      <p:sp>
        <p:nvSpPr>
          <p:cNvPr id="39" name="TextBox 38"/>
          <p:cNvSpPr txBox="1"/>
          <p:nvPr/>
        </p:nvSpPr>
        <p:spPr>
          <a:xfrm>
            <a:off x="399011" y="1169095"/>
            <a:ext cx="6675120" cy="430942"/>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a:ea typeface="+mn-ea"/>
                <a:cs typeface="+mn-cs"/>
              </a:rPr>
              <a:t>Josslyn Lally, BME, 2021</a:t>
            </a:r>
          </a:p>
        </p:txBody>
      </p:sp>
      <p:sp>
        <p:nvSpPr>
          <p:cNvPr id="5" name="TextBox 4">
            <a:extLst>
              <a:ext uri="{FF2B5EF4-FFF2-40B4-BE49-F238E27FC236}">
                <a16:creationId xmlns:a16="http://schemas.microsoft.com/office/drawing/2014/main" id="{A711DB37-6C9F-4AF6-B8F7-B6E2A3C0E8DB}"/>
              </a:ext>
            </a:extLst>
          </p:cNvPr>
          <p:cNvSpPr txBox="1"/>
          <p:nvPr/>
        </p:nvSpPr>
        <p:spPr>
          <a:xfrm>
            <a:off x="8692218" y="-8651"/>
            <a:ext cx="3100771" cy="6370975"/>
          </a:xfrm>
          <a:prstGeom prst="rect">
            <a:avLst/>
          </a:prstGeom>
          <a:noFill/>
        </p:spPr>
        <p:txBody>
          <a:bodyPr wrap="square" rtlCol="0">
            <a:spAutoFit/>
          </a:bodyPr>
          <a:lstStyle/>
          <a:p>
            <a:r>
              <a:rPr lang="en-US" sz="2400" dirty="0">
                <a:solidFill>
                  <a:schemeClr val="bg1"/>
                </a:solidFill>
              </a:rPr>
              <a:t>“Although I am a biomedical engineering student, I’ve grown up learning to love and contribute to the spaces I am a part of physically, like the earth, and in an abstract sense like communities. SLS gives me the opportunities to accomplish this and have insight into how one can facilitate a connection between the biomedical field and sustainability.“</a:t>
            </a:r>
          </a:p>
        </p:txBody>
      </p:sp>
      <p:pic>
        <p:nvPicPr>
          <p:cNvPr id="7" name="Picture 6" descr="A person in a yellow dress&#10;&#10;Description automatically generated">
            <a:extLst>
              <a:ext uri="{FF2B5EF4-FFF2-40B4-BE49-F238E27FC236}">
                <a16:creationId xmlns:a16="http://schemas.microsoft.com/office/drawing/2014/main" id="{52568845-D403-438D-9982-3DB23E3A1D39}"/>
              </a:ext>
            </a:extLst>
          </p:cNvPr>
          <p:cNvPicPr>
            <a:picLocks noChangeAspect="1"/>
          </p:cNvPicPr>
          <p:nvPr/>
        </p:nvPicPr>
        <p:blipFill>
          <a:blip r:embed="rId3"/>
          <a:stretch>
            <a:fillRect/>
          </a:stretch>
        </p:blipFill>
        <p:spPr>
          <a:xfrm>
            <a:off x="3736571" y="2203760"/>
            <a:ext cx="4920575" cy="3441829"/>
          </a:xfrm>
          <a:prstGeom prst="rect">
            <a:avLst/>
          </a:prstGeom>
        </p:spPr>
      </p:pic>
      <p:sp>
        <p:nvSpPr>
          <p:cNvPr id="4" name="Rectangle 3">
            <a:extLst>
              <a:ext uri="{FF2B5EF4-FFF2-40B4-BE49-F238E27FC236}">
                <a16:creationId xmlns:a16="http://schemas.microsoft.com/office/drawing/2014/main" id="{7C617918-BE5D-4F49-906B-3F264FCE4846}"/>
              </a:ext>
            </a:extLst>
          </p:cNvPr>
          <p:cNvSpPr/>
          <p:nvPr/>
        </p:nvSpPr>
        <p:spPr>
          <a:xfrm>
            <a:off x="5977217" y="3244334"/>
            <a:ext cx="23756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8710091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91352"/>
            <a:ext cx="7687733" cy="5866647"/>
          </a:xfrm>
          <a:prstGeom prst="rect">
            <a:avLst/>
          </a:prstGeom>
          <a:solidFill>
            <a:srgbClr val="2626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2"/>
          <p:cNvSpPr>
            <a:spLocks noGrp="1"/>
          </p:cNvSpPr>
          <p:nvPr>
            <p:ph type="title"/>
          </p:nvPr>
        </p:nvSpPr>
        <p:spPr/>
        <p:txBody>
          <a:bodyPr/>
          <a:lstStyle/>
          <a:p>
            <a:r>
              <a:rPr lang="en-US" dirty="0"/>
              <a:t>Student profile</a:t>
            </a:r>
          </a:p>
        </p:txBody>
      </p:sp>
      <p:sp>
        <p:nvSpPr>
          <p:cNvPr id="39" name="TextBox 38"/>
          <p:cNvSpPr txBox="1"/>
          <p:nvPr/>
        </p:nvSpPr>
        <p:spPr>
          <a:xfrm>
            <a:off x="399011" y="1255602"/>
            <a:ext cx="6675120" cy="430942"/>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a:ea typeface="+mn-ea"/>
                <a:cs typeface="+mn-cs"/>
              </a:rPr>
              <a:t>Isabella Stubbs, </a:t>
            </a:r>
            <a:r>
              <a:rPr kumimoji="0" lang="en-US" sz="2700" b="1" i="0" u="none" strike="noStrike" kern="1200" cap="none" spc="0" normalizeH="0" baseline="0" noProof="0" dirty="0" err="1">
                <a:ln>
                  <a:noFill/>
                </a:ln>
                <a:solidFill>
                  <a:prstClr val="white"/>
                </a:solidFill>
                <a:effectLst/>
                <a:uLnTx/>
                <a:uFillTx/>
                <a:latin typeface="Calibri"/>
                <a:ea typeface="+mn-ea"/>
                <a:cs typeface="+mn-cs"/>
              </a:rPr>
              <a:t>EnvE</a:t>
            </a:r>
            <a:r>
              <a:rPr kumimoji="0" lang="en-US" sz="2700" b="1" i="0" u="none" strike="noStrike" kern="1200" cap="none" spc="0" normalizeH="0" baseline="0" noProof="0" dirty="0">
                <a:ln>
                  <a:noFill/>
                </a:ln>
                <a:solidFill>
                  <a:prstClr val="white"/>
                </a:solidFill>
                <a:effectLst/>
                <a:uLnTx/>
                <a:uFillTx/>
                <a:latin typeface="Calibri"/>
                <a:ea typeface="+mn-ea"/>
                <a:cs typeface="+mn-cs"/>
              </a:rPr>
              <a:t> 2020</a:t>
            </a:r>
          </a:p>
        </p:txBody>
      </p:sp>
      <p:sp>
        <p:nvSpPr>
          <p:cNvPr id="5" name="Rectangle 4">
            <a:extLst>
              <a:ext uri="{FF2B5EF4-FFF2-40B4-BE49-F238E27FC236}">
                <a16:creationId xmlns:a16="http://schemas.microsoft.com/office/drawing/2014/main" id="{02897532-F12C-D941-B69D-EE7F980380FC}"/>
              </a:ext>
            </a:extLst>
          </p:cNvPr>
          <p:cNvSpPr/>
          <p:nvPr/>
        </p:nvSpPr>
        <p:spPr>
          <a:xfrm>
            <a:off x="399011" y="2132431"/>
            <a:ext cx="6865389" cy="4247317"/>
          </a:xfrm>
          <a:prstGeom prst="rect">
            <a:avLst/>
          </a:prstGeom>
        </p:spPr>
        <p:txBody>
          <a:bodyPr wrap="square">
            <a:spAutoFit/>
          </a:bodyPr>
          <a:lstStyle/>
          <a:p>
            <a:pPr fontAlgn="base">
              <a:buFont typeface="Arial" panose="020B0604020202020204" pitchFamily="34" charset="0"/>
              <a:buChar char="•"/>
            </a:pPr>
            <a:r>
              <a:rPr lang="en-US" b="1" dirty="0">
                <a:solidFill>
                  <a:srgbClr val="FFFFFF"/>
                </a:solidFill>
                <a:latin typeface="Calibri" panose="020F0502020204030204" pitchFamily="34" charset="0"/>
              </a:rPr>
              <a:t>Fall 2016: </a:t>
            </a:r>
            <a:r>
              <a:rPr lang="en-US" dirty="0">
                <a:solidFill>
                  <a:srgbClr val="FFFFFF"/>
                </a:solidFill>
                <a:latin typeface="Calibri" panose="020F0502020204030204" pitchFamily="34" charset="0"/>
              </a:rPr>
              <a:t>Learns about SLS at FASET, attends the Global Growers service project w/ SLS &amp; OIE</a:t>
            </a:r>
            <a:endParaRPr lang="en-US" b="1" dirty="0">
              <a:solidFill>
                <a:srgbClr val="FFFFFF"/>
              </a:solidFill>
              <a:latin typeface="Arial" panose="020B0604020202020204" pitchFamily="34" charset="0"/>
            </a:endParaRPr>
          </a:p>
          <a:p>
            <a:pPr fontAlgn="base">
              <a:buFont typeface="Arial" panose="020B0604020202020204" pitchFamily="34" charset="0"/>
              <a:buChar char="•"/>
            </a:pPr>
            <a:r>
              <a:rPr lang="en-US" b="1" dirty="0">
                <a:solidFill>
                  <a:srgbClr val="FFFFFF"/>
                </a:solidFill>
                <a:latin typeface="Calibri" panose="020F0502020204030204" pitchFamily="34" charset="0"/>
              </a:rPr>
              <a:t>Summer 2017: P</a:t>
            </a:r>
            <a:r>
              <a:rPr lang="en-US" dirty="0">
                <a:solidFill>
                  <a:srgbClr val="FFFFFF"/>
                </a:solidFill>
                <a:latin typeface="Calibri" panose="020F0502020204030204" pitchFamily="34" charset="0"/>
              </a:rPr>
              <a:t>articipates in SLS-affiliated Japan Summer Program in Sustainable Development at Tokyo Institute of Technology​</a:t>
            </a:r>
            <a:endParaRPr lang="en-US" b="1" dirty="0">
              <a:solidFill>
                <a:srgbClr val="FFFFFF"/>
              </a:solidFill>
              <a:latin typeface="Arial" panose="020B0604020202020204" pitchFamily="34" charset="0"/>
            </a:endParaRPr>
          </a:p>
          <a:p>
            <a:pPr fontAlgn="base">
              <a:buFont typeface="Arial" panose="020B0604020202020204" pitchFamily="34" charset="0"/>
              <a:buChar char="•"/>
            </a:pPr>
            <a:r>
              <a:rPr lang="en-US" b="1" dirty="0">
                <a:solidFill>
                  <a:srgbClr val="FFFFFF"/>
                </a:solidFill>
                <a:latin typeface="Calibri" panose="020F0502020204030204" pitchFamily="34" charset="0"/>
              </a:rPr>
              <a:t>Fall 2017: A</a:t>
            </a:r>
            <a:r>
              <a:rPr lang="en-US" dirty="0">
                <a:solidFill>
                  <a:srgbClr val="FFFFFF"/>
                </a:solidFill>
                <a:latin typeface="Calibri" panose="020F0502020204030204" pitchFamily="34" charset="0"/>
              </a:rPr>
              <a:t>ttends River Rendezvous service project and Planning as if People Eat seminar w/ SLS</a:t>
            </a:r>
            <a:endParaRPr lang="en-US" b="1" dirty="0">
              <a:solidFill>
                <a:srgbClr val="FFFFFF"/>
              </a:solidFill>
              <a:latin typeface="Arial" panose="020B0604020202020204" pitchFamily="34" charset="0"/>
            </a:endParaRPr>
          </a:p>
          <a:p>
            <a:pPr fontAlgn="base">
              <a:buFont typeface="Arial" panose="020B0604020202020204" pitchFamily="34" charset="0"/>
              <a:buChar char="•"/>
            </a:pPr>
            <a:r>
              <a:rPr lang="en-US" b="1" dirty="0">
                <a:solidFill>
                  <a:srgbClr val="FFFFFF"/>
                </a:solidFill>
                <a:latin typeface="Calibri" panose="020F0502020204030204" pitchFamily="34" charset="0"/>
              </a:rPr>
              <a:t>Summer 2018: </a:t>
            </a:r>
            <a:r>
              <a:rPr lang="en-US" dirty="0">
                <a:solidFill>
                  <a:srgbClr val="FFFFFF"/>
                </a:solidFill>
                <a:latin typeface="Calibri" panose="020F0502020204030204" pitchFamily="34" charset="0"/>
              </a:rPr>
              <a:t>Participates in inaugural SLS Internship Program: works for SLS and the Director of Sustainability (City of Atlanta Office of Resilience) on UN RCE Greater Atlanta research and development</a:t>
            </a:r>
            <a:endParaRPr lang="en-US" b="1" dirty="0">
              <a:solidFill>
                <a:srgbClr val="FFFFFF"/>
              </a:solidFill>
              <a:latin typeface="Arial" panose="020B0604020202020204" pitchFamily="34" charset="0"/>
            </a:endParaRPr>
          </a:p>
          <a:p>
            <a:pPr fontAlgn="base">
              <a:buFont typeface="Arial" panose="020B0604020202020204" pitchFamily="34" charset="0"/>
              <a:buChar char="•"/>
            </a:pPr>
            <a:r>
              <a:rPr lang="en-US" b="1" dirty="0">
                <a:solidFill>
                  <a:srgbClr val="FFFFFF"/>
                </a:solidFill>
                <a:latin typeface="Calibri" panose="020F0502020204030204" pitchFamily="34" charset="0"/>
              </a:rPr>
              <a:t>Fall 2018: and Beyond: </a:t>
            </a:r>
            <a:r>
              <a:rPr lang="en-US" dirty="0">
                <a:solidFill>
                  <a:srgbClr val="FFFFFF"/>
                </a:solidFill>
                <a:latin typeface="Calibri" panose="020F0502020204030204" pitchFamily="34" charset="0"/>
              </a:rPr>
              <a:t>Continued employment at SLS as an intern, primarily working to develop RCE Greater Atlanta’s Youth Network (collegiate &amp; young alumni network) </a:t>
            </a:r>
          </a:p>
          <a:p>
            <a:pPr fontAlgn="base">
              <a:buFont typeface="Arial" panose="020B0604020202020204" pitchFamily="34" charset="0"/>
              <a:buChar char="•"/>
            </a:pPr>
            <a:r>
              <a:rPr lang="en-US" b="1" dirty="0">
                <a:solidFill>
                  <a:srgbClr val="FFFFFF"/>
                </a:solidFill>
                <a:latin typeface="Calibri" panose="020F0502020204030204" pitchFamily="34" charset="0"/>
              </a:rPr>
              <a:t>Career Goals: </a:t>
            </a:r>
            <a:r>
              <a:rPr lang="en-US" dirty="0">
                <a:solidFill>
                  <a:srgbClr val="FFFFFF"/>
                </a:solidFill>
                <a:latin typeface="Calibri" panose="020F0502020204030204" pitchFamily="34" charset="0"/>
              </a:rPr>
              <a:t>Interested in pursuing a Masters degree in planning and sustainability. Wants to work in the sustainability field with a focus on “engineering for social good” and community development.</a:t>
            </a:r>
            <a:endParaRPr lang="en-US" b="1" dirty="0">
              <a:solidFill>
                <a:srgbClr val="FFFFFF"/>
              </a:solidFill>
              <a:latin typeface="Arial" panose="020B0604020202020204" pitchFamily="34" charset="0"/>
            </a:endParaRPr>
          </a:p>
        </p:txBody>
      </p:sp>
      <p:pic>
        <p:nvPicPr>
          <p:cNvPr id="1026" name="Picture 2">
            <a:extLst>
              <a:ext uri="{FF2B5EF4-FFF2-40B4-BE49-F238E27FC236}">
                <a16:creationId xmlns:a16="http://schemas.microsoft.com/office/drawing/2014/main" id="{8727BDC9-F560-324A-A79E-3D28E3E9B5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581"/>
          <a:stretch/>
        </p:blipFill>
        <p:spPr bwMode="auto">
          <a:xfrm>
            <a:off x="7906359" y="0"/>
            <a:ext cx="4170547" cy="282824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A6095A2-2B86-F147-BB63-0BAF699388F7}"/>
              </a:ext>
            </a:extLst>
          </p:cNvPr>
          <p:cNvSpPr/>
          <p:nvPr/>
        </p:nvSpPr>
        <p:spPr>
          <a:xfrm>
            <a:off x="8585313" y="2856578"/>
            <a:ext cx="2775758" cy="369332"/>
          </a:xfrm>
          <a:prstGeom prst="rect">
            <a:avLst/>
          </a:prstGeom>
        </p:spPr>
        <p:txBody>
          <a:bodyPr wrap="square">
            <a:spAutoFit/>
          </a:bodyPr>
          <a:lstStyle/>
          <a:p>
            <a:pPr algn="ctr"/>
            <a:r>
              <a:rPr lang="en-US" dirty="0">
                <a:solidFill>
                  <a:srgbClr val="000000"/>
                </a:solidFill>
                <a:latin typeface="Calibri" panose="020F0502020204030204" pitchFamily="34" charset="0"/>
              </a:rPr>
              <a:t>Japan Study Abroad</a:t>
            </a:r>
            <a:endParaRPr lang="en-US" dirty="0"/>
          </a:p>
        </p:txBody>
      </p:sp>
      <p:sp>
        <p:nvSpPr>
          <p:cNvPr id="15" name="Rectangle 14">
            <a:extLst>
              <a:ext uri="{FF2B5EF4-FFF2-40B4-BE49-F238E27FC236}">
                <a16:creationId xmlns:a16="http://schemas.microsoft.com/office/drawing/2014/main" id="{A6DCF634-4B58-F64E-8A26-88419741D855}"/>
              </a:ext>
            </a:extLst>
          </p:cNvPr>
          <p:cNvSpPr/>
          <p:nvPr/>
        </p:nvSpPr>
        <p:spPr>
          <a:xfrm>
            <a:off x="8314703" y="5777411"/>
            <a:ext cx="3353858" cy="369332"/>
          </a:xfrm>
          <a:prstGeom prst="rect">
            <a:avLst/>
          </a:prstGeom>
        </p:spPr>
        <p:txBody>
          <a:bodyPr wrap="square">
            <a:spAutoFit/>
          </a:bodyPr>
          <a:lstStyle/>
          <a:p>
            <a:pPr algn="ctr"/>
            <a:r>
              <a:rPr lang="en-US" dirty="0">
                <a:solidFill>
                  <a:schemeClr val="bg1"/>
                </a:solidFill>
              </a:rPr>
              <a:t>RCE Americas Conference - VT</a:t>
            </a:r>
          </a:p>
        </p:txBody>
      </p:sp>
      <p:pic>
        <p:nvPicPr>
          <p:cNvPr id="11" name="Picture 10" descr="A group of people standing in front of a building&#10;&#10;Description automatically generated">
            <a:extLst>
              <a:ext uri="{FF2B5EF4-FFF2-40B4-BE49-F238E27FC236}">
                <a16:creationId xmlns:a16="http://schemas.microsoft.com/office/drawing/2014/main" id="{944D8B42-0BD6-264E-ADF2-CF27D097A8AD}"/>
              </a:ext>
            </a:extLst>
          </p:cNvPr>
          <p:cNvPicPr>
            <a:picLocks noChangeAspect="1"/>
          </p:cNvPicPr>
          <p:nvPr/>
        </p:nvPicPr>
        <p:blipFill rotWithShape="1">
          <a:blip r:embed="rId4"/>
          <a:srcRect l="5424" b="15012"/>
          <a:stretch/>
        </p:blipFill>
        <p:spPr>
          <a:xfrm>
            <a:off x="7906359" y="3301944"/>
            <a:ext cx="4133666" cy="2475467"/>
          </a:xfrm>
          <a:prstGeom prst="rect">
            <a:avLst/>
          </a:prstGeom>
        </p:spPr>
      </p:pic>
      <p:pic>
        <p:nvPicPr>
          <p:cNvPr id="14" name="Picture 13" descr="A picture containing person, person, black, standing&#10;&#10;Description automatically generated">
            <a:extLst>
              <a:ext uri="{FF2B5EF4-FFF2-40B4-BE49-F238E27FC236}">
                <a16:creationId xmlns:a16="http://schemas.microsoft.com/office/drawing/2014/main" id="{87B64F9F-45AD-1A48-883A-02FD8F06EF2D}"/>
              </a:ext>
            </a:extLst>
          </p:cNvPr>
          <p:cNvPicPr>
            <a:picLocks noChangeAspect="1"/>
          </p:cNvPicPr>
          <p:nvPr/>
        </p:nvPicPr>
        <p:blipFill rotWithShape="1">
          <a:blip r:embed="rId5"/>
          <a:srcRect l="42778" t="46292" r="37639" b="18888"/>
          <a:stretch/>
        </p:blipFill>
        <p:spPr>
          <a:xfrm>
            <a:off x="6096000" y="179649"/>
            <a:ext cx="1329663" cy="1773133"/>
          </a:xfrm>
          <a:prstGeom prst="rect">
            <a:avLst/>
          </a:prstGeom>
        </p:spPr>
      </p:pic>
    </p:spTree>
    <p:extLst>
      <p:ext uri="{BB962C8B-B14F-4D97-AF65-F5344CB8AC3E}">
        <p14:creationId xmlns:p14="http://schemas.microsoft.com/office/powerpoint/2010/main" val="1579669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4" name="Rectangle 43"/>
          <p:cNvSpPr/>
          <p:nvPr/>
        </p:nvSpPr>
        <p:spPr>
          <a:xfrm>
            <a:off x="9776920" y="2230948"/>
            <a:ext cx="2231174" cy="2839815"/>
          </a:xfrm>
          <a:prstGeom prst="rect">
            <a:avLst/>
          </a:prstGeom>
          <a:solidFill>
            <a:schemeClr val="tx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0" y="991352"/>
            <a:ext cx="7687733" cy="5866647"/>
          </a:xfrm>
          <a:prstGeom prst="rect">
            <a:avLst/>
          </a:prstGeom>
          <a:solidFill>
            <a:srgbClr val="2626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ectangle 42"/>
          <p:cNvSpPr/>
          <p:nvPr/>
        </p:nvSpPr>
        <p:spPr>
          <a:xfrm>
            <a:off x="7117358" y="4012988"/>
            <a:ext cx="2496312" cy="2171695"/>
          </a:xfrm>
          <a:prstGeom prst="rect">
            <a:avLst/>
          </a:prstGeom>
          <a:solidFill>
            <a:schemeClr val="tx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7117358" y="1328012"/>
            <a:ext cx="2496312" cy="2514600"/>
          </a:xfrm>
          <a:prstGeom prst="rect">
            <a:avLst/>
          </a:prstGeom>
          <a:solidFill>
            <a:schemeClr val="tx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2"/>
          <p:cNvSpPr>
            <a:spLocks noGrp="1"/>
          </p:cNvSpPr>
          <p:nvPr>
            <p:ph type="title"/>
          </p:nvPr>
        </p:nvSpPr>
        <p:spPr/>
        <p:txBody>
          <a:bodyPr/>
          <a:lstStyle/>
          <a:p>
            <a:r>
              <a:rPr lang="en-US" dirty="0"/>
              <a:t>Student profile</a:t>
            </a:r>
          </a:p>
        </p:txBody>
      </p:sp>
      <p:sp>
        <p:nvSpPr>
          <p:cNvPr id="28" name="TextBox 27"/>
          <p:cNvSpPr txBox="1"/>
          <p:nvPr/>
        </p:nvSpPr>
        <p:spPr>
          <a:xfrm>
            <a:off x="180975" y="2796172"/>
            <a:ext cx="6851074" cy="3772981"/>
          </a:xfrm>
          <a:prstGeom prst="rect">
            <a:avLst/>
          </a:prstGeom>
          <a:noFill/>
        </p:spPr>
        <p:txBody>
          <a:bodyPr wrap="square" rtlCol="0">
            <a:no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Fall 2015: </a:t>
            </a:r>
            <a:r>
              <a:rPr kumimoji="0" lang="en-US" sz="1800" b="0" i="0" u="none" strike="noStrike" kern="1200" cap="none" spc="0" normalizeH="0" baseline="0" noProof="0" dirty="0">
                <a:ln>
                  <a:noFill/>
                </a:ln>
                <a:solidFill>
                  <a:srgbClr val="EEEEEE"/>
                </a:solidFill>
                <a:effectLst/>
                <a:uLnTx/>
                <a:uFillTx/>
                <a:latin typeface="Calibri"/>
                <a:ea typeface="+mn-ea"/>
                <a:cs typeface="+mn-cs"/>
              </a:rPr>
              <a:t>Hears about SLS HP courses through Grand Challenges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Spring 2016: </a:t>
            </a:r>
            <a:r>
              <a:rPr kumimoji="0" lang="en-US" sz="1800" b="0" i="0" u="none" strike="noStrike" kern="1200" cap="none" spc="0" normalizeH="0" baseline="0" noProof="0" dirty="0">
                <a:ln>
                  <a:noFill/>
                </a:ln>
                <a:solidFill>
                  <a:srgbClr val="EEEEEE"/>
                </a:solidFill>
                <a:effectLst/>
                <a:uLnTx/>
                <a:uFillTx/>
                <a:latin typeface="Calibri"/>
                <a:ea typeface="+mn-ea"/>
                <a:cs typeface="+mn-cs"/>
              </a:rPr>
              <a:t>Takes both foundation courses plus SLS-affiliated course, “Semester in the City;” attends SLS events &amp; writes SLS blog post on Flint water crisis</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Summer 2016: </a:t>
            </a:r>
            <a:r>
              <a:rPr kumimoji="0" lang="en-US" sz="1800" b="0" i="0" u="none" strike="noStrike" kern="1200" cap="none" spc="0" normalizeH="0" baseline="0" noProof="0" dirty="0">
                <a:ln>
                  <a:noFill/>
                </a:ln>
                <a:solidFill>
                  <a:srgbClr val="EEEEEE"/>
                </a:solidFill>
                <a:effectLst/>
                <a:uLnTx/>
                <a:uFillTx/>
                <a:latin typeface="Calibri"/>
                <a:ea typeface="+mn-ea"/>
                <a:cs typeface="+mn-cs"/>
              </a:rPr>
              <a:t>Starts working for SLS; participates in </a:t>
            </a:r>
            <a:r>
              <a:rPr kumimoji="0" lang="en-US" sz="1800" b="0" i="0" u="none" strike="noStrike" kern="1200" cap="none" spc="0" normalizeH="0" baseline="0" noProof="0" dirty="0" err="1">
                <a:ln>
                  <a:noFill/>
                </a:ln>
                <a:solidFill>
                  <a:srgbClr val="EEEEEE"/>
                </a:solidFill>
                <a:effectLst/>
                <a:uLnTx/>
                <a:uFillTx/>
                <a:latin typeface="Calibri"/>
                <a:ea typeface="+mn-ea"/>
                <a:cs typeface="+mn-cs"/>
              </a:rPr>
              <a:t>EngageATL</a:t>
            </a:r>
            <a:endParaRPr kumimoji="0" lang="en-US" sz="1800" b="0" i="0" u="none" strike="noStrike" kern="1200" cap="none" spc="0" normalizeH="0" baseline="0" noProof="0" dirty="0">
              <a:ln>
                <a:noFill/>
              </a:ln>
              <a:solidFill>
                <a:srgbClr val="EEEEEE"/>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AY2017: </a:t>
            </a:r>
            <a:r>
              <a:rPr kumimoji="0" lang="en-US" sz="1800" b="0" i="0" u="none" strike="noStrike" kern="1200" cap="none" spc="0" normalizeH="0" baseline="0" noProof="0" dirty="0">
                <a:ln>
                  <a:noFill/>
                </a:ln>
                <a:solidFill>
                  <a:srgbClr val="EEEEEE"/>
                </a:solidFill>
                <a:effectLst/>
                <a:uLnTx/>
                <a:uFillTx/>
                <a:latin typeface="Calibri"/>
                <a:ea typeface="+mn-ea"/>
                <a:cs typeface="+mn-cs"/>
              </a:rPr>
              <a:t>Works for SLS, attends SLS events, works on Grand Challenges Westside oral history project (intends to apply for SLS funding); applies for Technology &amp; Management program while pursuing </a:t>
            </a:r>
            <a:r>
              <a:rPr kumimoji="0" lang="en-US" sz="1800" b="0" i="0" u="none" strike="noStrike" kern="1200" cap="none" spc="0" normalizeH="0" baseline="0" noProof="0" dirty="0" err="1">
                <a:ln>
                  <a:noFill/>
                </a:ln>
                <a:solidFill>
                  <a:srgbClr val="EEEEEE"/>
                </a:solidFill>
                <a:effectLst/>
                <a:uLnTx/>
                <a:uFillTx/>
                <a:latin typeface="Calibri"/>
                <a:ea typeface="+mn-ea"/>
                <a:cs typeface="+mn-cs"/>
              </a:rPr>
              <a:t>Scheller</a:t>
            </a:r>
            <a:r>
              <a:rPr kumimoji="0" lang="en-US" sz="1800" b="0" i="0" u="none" strike="noStrike" kern="1200" cap="none" spc="0" normalizeH="0" baseline="0" noProof="0" dirty="0">
                <a:ln>
                  <a:noFill/>
                </a:ln>
                <a:solidFill>
                  <a:srgbClr val="EEEEEE"/>
                </a:solidFill>
                <a:effectLst/>
                <a:uLnTx/>
                <a:uFillTx/>
                <a:latin typeface="Calibri"/>
                <a:ea typeface="+mn-ea"/>
                <a:cs typeface="+mn-cs"/>
              </a:rPr>
              <a:t> Leadership Minor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Summer 2017: </a:t>
            </a:r>
            <a:r>
              <a:rPr kumimoji="0" lang="en-US" sz="1800" b="0" i="0" u="none" strike="noStrike" kern="1200" cap="none" spc="0" normalizeH="0" baseline="0" noProof="0" dirty="0">
                <a:ln>
                  <a:noFill/>
                </a:ln>
                <a:solidFill>
                  <a:srgbClr val="EEEEEE"/>
                </a:solidFill>
                <a:effectLst/>
                <a:uLnTx/>
                <a:uFillTx/>
                <a:latin typeface="Calibri"/>
                <a:ea typeface="+mn-ea"/>
                <a:cs typeface="+mn-cs"/>
              </a:rPr>
              <a:t>Participates in SLS-affiliated Leadership for Social Good Study Abroad in Eastern Europe (</a:t>
            </a:r>
            <a:r>
              <a:rPr kumimoji="0" lang="en-US" sz="1800" b="0" i="0" u="none" strike="noStrike" kern="1200" cap="none" spc="0" normalizeH="0" baseline="0" noProof="0" dirty="0" err="1">
                <a:ln>
                  <a:noFill/>
                </a:ln>
                <a:solidFill>
                  <a:srgbClr val="EEEEEE"/>
                </a:solidFill>
                <a:effectLst/>
                <a:uLnTx/>
                <a:uFillTx/>
                <a:latin typeface="Calibri"/>
                <a:ea typeface="+mn-ea"/>
                <a:cs typeface="+mn-cs"/>
              </a:rPr>
              <a:t>Scheller</a:t>
            </a:r>
            <a:r>
              <a:rPr kumimoji="0" lang="en-US" sz="1800" b="0" i="0" u="none" strike="noStrike" kern="1200" cap="none" spc="0" normalizeH="0" baseline="0" noProof="0" dirty="0">
                <a:ln>
                  <a:noFill/>
                </a:ln>
                <a:solidFill>
                  <a:srgbClr val="EEEEEE"/>
                </a:solidFill>
                <a:effectLst/>
                <a:uLnTx/>
                <a:uFillTx/>
                <a:latin typeface="Calibri"/>
                <a:ea typeface="+mn-ea"/>
                <a:cs typeface="+mn-cs"/>
              </a:rPr>
              <a: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Career Interest: </a:t>
            </a:r>
            <a:r>
              <a:rPr kumimoji="0" lang="en-US" sz="1800" b="0" i="0" u="none" strike="noStrike" kern="1200" cap="none" spc="0" normalizeH="0" baseline="0" noProof="0" dirty="0">
                <a:ln>
                  <a:noFill/>
                </a:ln>
                <a:solidFill>
                  <a:srgbClr val="EEEEEE"/>
                </a:solidFill>
                <a:effectLst/>
                <a:uLnTx/>
                <a:uFillTx/>
                <a:latin typeface="Calibri"/>
                <a:ea typeface="+mn-ea"/>
                <a:cs typeface="+mn-cs"/>
              </a:rPr>
              <a:t>Consulting on corporate social responsibility</a:t>
            </a:r>
          </a:p>
        </p:txBody>
      </p:sp>
      <p:pic>
        <p:nvPicPr>
          <p:cNvPr id="30" name="Picture 29"/>
          <p:cNvPicPr>
            <a:picLocks noChangeAspect="1"/>
          </p:cNvPicPr>
          <p:nvPr/>
        </p:nvPicPr>
        <p:blipFill rotWithShape="1">
          <a:blip r:embed="rId4">
            <a:extLst>
              <a:ext uri="{28A0092B-C50C-407E-A947-70E740481C1C}">
                <a14:useLocalDpi xmlns:a14="http://schemas.microsoft.com/office/drawing/2010/main" val="0"/>
              </a:ext>
            </a:extLst>
          </a:blip>
          <a:srcRect l="19630" t="8829" r="28358" b="6847"/>
          <a:stretch/>
        </p:blipFill>
        <p:spPr>
          <a:xfrm>
            <a:off x="9859262" y="2320022"/>
            <a:ext cx="2062655" cy="2229382"/>
          </a:xfrm>
          <a:prstGeom prst="rect">
            <a:avLst/>
          </a:prstGeom>
        </p:spPr>
      </p:pic>
      <p:grpSp>
        <p:nvGrpSpPr>
          <p:cNvPr id="33" name="Group 32"/>
          <p:cNvGrpSpPr/>
          <p:nvPr/>
        </p:nvGrpSpPr>
        <p:grpSpPr>
          <a:xfrm>
            <a:off x="7100062" y="1404274"/>
            <a:ext cx="2424501" cy="2340046"/>
            <a:chOff x="7140411" y="1251184"/>
            <a:chExt cx="2424501" cy="2340046"/>
          </a:xfrm>
        </p:grpSpPr>
        <p:pic>
          <p:nvPicPr>
            <p:cNvPr id="24" name="Picture 23"/>
            <p:cNvPicPr>
              <a:picLocks noChangeAspect="1"/>
            </p:cNvPicPr>
            <p:nvPr/>
          </p:nvPicPr>
          <p:blipFill rotWithShape="1">
            <a:blip r:embed="rId5">
              <a:extLst>
                <a:ext uri="{28A0092B-C50C-407E-A947-70E740481C1C}">
                  <a14:useLocalDpi xmlns:a14="http://schemas.microsoft.com/office/drawing/2010/main" val="0"/>
                </a:ext>
              </a:extLst>
            </a:blip>
            <a:srcRect l="23337" t="17770" r="25786" b="17364"/>
            <a:stretch/>
          </p:blipFill>
          <p:spPr>
            <a:xfrm>
              <a:off x="7240085" y="1251184"/>
              <a:ext cx="2324827" cy="1970714"/>
            </a:xfrm>
            <a:prstGeom prst="rect">
              <a:avLst/>
            </a:prstGeom>
          </p:spPr>
        </p:pic>
        <p:sp>
          <p:nvSpPr>
            <p:cNvPr id="31" name="TextBox 30"/>
            <p:cNvSpPr txBox="1"/>
            <p:nvPr/>
          </p:nvSpPr>
          <p:spPr>
            <a:xfrm>
              <a:off x="7140411" y="3221898"/>
              <a:ext cx="238293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SLS Foundation Course</a:t>
              </a:r>
            </a:p>
          </p:txBody>
        </p:sp>
      </p:grpSp>
      <p:sp>
        <p:nvSpPr>
          <p:cNvPr id="35" name="TextBox 34"/>
          <p:cNvSpPr txBox="1"/>
          <p:nvPr/>
        </p:nvSpPr>
        <p:spPr>
          <a:xfrm>
            <a:off x="9768607" y="4549404"/>
            <a:ext cx="238293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MLK Day in Clarkston</a:t>
            </a:r>
          </a:p>
        </p:txBody>
      </p:sp>
      <p:sp>
        <p:nvSpPr>
          <p:cNvPr id="39" name="TextBox 38"/>
          <p:cNvSpPr txBox="1"/>
          <p:nvPr/>
        </p:nvSpPr>
        <p:spPr>
          <a:xfrm>
            <a:off x="399011" y="1169095"/>
            <a:ext cx="6675120" cy="430942"/>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a:ea typeface="+mn-ea"/>
                <a:cs typeface="+mn-cs"/>
              </a:rPr>
              <a:t>Yonatan Weinberg, HTS, 2019</a:t>
            </a:r>
          </a:p>
        </p:txBody>
      </p:sp>
      <p:sp>
        <p:nvSpPr>
          <p:cNvPr id="4" name="TextBox 3"/>
          <p:cNvSpPr txBox="1"/>
          <p:nvPr/>
        </p:nvSpPr>
        <p:spPr>
          <a:xfrm>
            <a:off x="241069" y="1600037"/>
            <a:ext cx="6625244" cy="1057625"/>
          </a:xfrm>
          <a:prstGeom prst="rect">
            <a:avLst/>
          </a:prstGeom>
          <a:noFill/>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EB211"/>
                </a:solidFill>
                <a:effectLst/>
                <a:uLnTx/>
                <a:uFillTx/>
                <a:latin typeface="Calibri"/>
                <a:ea typeface="+mn-ea"/>
                <a:cs typeface="+mn-cs"/>
              </a:rPr>
              <a:t>“I am grateful for the SLS infrastructure for giving me the opportunity to cultivate my interests in social sustainability. It has allowed me to learn about and actually work on what I am passionate about.”</a:t>
            </a:r>
          </a:p>
        </p:txBody>
      </p:sp>
      <p:pic>
        <p:nvPicPr>
          <p:cNvPr id="23" name="Picture 22"/>
          <p:cNvPicPr>
            <a:picLocks noChangeAspect="1"/>
          </p:cNvPicPr>
          <p:nvPr/>
        </p:nvPicPr>
        <p:blipFill rotWithShape="1">
          <a:blip r:embed="rId5">
            <a:extLst>
              <a:ext uri="{28A0092B-C50C-407E-A947-70E740481C1C}">
                <a14:useLocalDpi xmlns:a14="http://schemas.microsoft.com/office/drawing/2010/main" val="0"/>
              </a:ext>
            </a:extLst>
          </a:blip>
          <a:srcRect l="52656" t="25596" r="40070" b="61151"/>
          <a:stretch/>
        </p:blipFill>
        <p:spPr>
          <a:xfrm>
            <a:off x="6850009" y="-1496"/>
            <a:ext cx="831662" cy="1007390"/>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4328" t="16874" r="13989" b="19171"/>
          <a:stretch/>
        </p:blipFill>
        <p:spPr>
          <a:xfrm>
            <a:off x="7199736" y="4101433"/>
            <a:ext cx="2324827" cy="1561533"/>
          </a:xfrm>
          <a:prstGeom prst="rect">
            <a:avLst/>
          </a:prstGeom>
        </p:spPr>
      </p:pic>
      <p:sp>
        <p:nvSpPr>
          <p:cNvPr id="21" name="TextBox 20"/>
          <p:cNvSpPr txBox="1"/>
          <p:nvPr/>
        </p:nvSpPr>
        <p:spPr>
          <a:xfrm>
            <a:off x="7170681" y="5662966"/>
            <a:ext cx="238293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Semester in the City</a:t>
            </a:r>
          </a:p>
        </p:txBody>
      </p:sp>
    </p:spTree>
    <p:extLst>
      <p:ext uri="{BB962C8B-B14F-4D97-AF65-F5344CB8AC3E}">
        <p14:creationId xmlns:p14="http://schemas.microsoft.com/office/powerpoint/2010/main" val="3767921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991352"/>
            <a:ext cx="7687733" cy="5866647"/>
          </a:xfrm>
          <a:prstGeom prst="rect">
            <a:avLst/>
          </a:prstGeom>
          <a:solidFill>
            <a:srgbClr val="2626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2"/>
          <p:cNvSpPr>
            <a:spLocks noGrp="1"/>
          </p:cNvSpPr>
          <p:nvPr>
            <p:ph type="title"/>
          </p:nvPr>
        </p:nvSpPr>
        <p:spPr/>
        <p:txBody>
          <a:bodyPr/>
          <a:lstStyle/>
          <a:p>
            <a:r>
              <a:rPr lang="en-US" dirty="0"/>
              <a:t>STUDENT PROFILE</a:t>
            </a:r>
          </a:p>
        </p:txBody>
      </p:sp>
      <p:sp>
        <p:nvSpPr>
          <p:cNvPr id="28" name="TextBox 27"/>
          <p:cNvSpPr txBox="1"/>
          <p:nvPr/>
        </p:nvSpPr>
        <p:spPr>
          <a:xfrm>
            <a:off x="223057" y="1777779"/>
            <a:ext cx="4188583" cy="3302806"/>
          </a:xfrm>
          <a:prstGeom prst="rect">
            <a:avLst/>
          </a:prstGeom>
          <a:noFill/>
        </p:spPr>
        <p:txBody>
          <a:bodyPr wrap="square" rtlCol="0">
            <a:no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Fall 2014: </a:t>
            </a:r>
            <a:r>
              <a:rPr kumimoji="0" lang="en-US" sz="1800" b="0" i="0" u="none" strike="noStrike" kern="1200" cap="none" spc="0" normalizeH="0" baseline="0" noProof="0" dirty="0">
                <a:ln>
                  <a:noFill/>
                </a:ln>
                <a:solidFill>
                  <a:prstClr val="white"/>
                </a:solidFill>
                <a:effectLst/>
                <a:uLnTx/>
                <a:uFillTx/>
                <a:latin typeface="Calibri"/>
                <a:ea typeface="+mn-ea"/>
                <a:cs typeface="+mn-cs"/>
              </a:rPr>
              <a:t>Provides input into QEP development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Fall 2015: </a:t>
            </a:r>
            <a:r>
              <a:rPr kumimoji="0" lang="en-US" sz="1800" b="0" i="0" u="none" strike="noStrike" kern="1200" cap="none" spc="0" normalizeH="0" baseline="0" noProof="0" dirty="0">
                <a:ln>
                  <a:noFill/>
                </a:ln>
                <a:solidFill>
                  <a:prstClr val="white"/>
                </a:solidFill>
                <a:effectLst/>
                <a:uLnTx/>
                <a:uFillTx/>
                <a:latin typeface="Calibri"/>
                <a:ea typeface="+mn-ea"/>
                <a:cs typeface="+mn-cs"/>
              </a:rPr>
              <a:t>Attends SLS Liam’s Legacy Symposium and becomes interested in public leadership as a career </a:t>
            </a:r>
          </a:p>
        </p:txBody>
      </p:sp>
      <p:sp>
        <p:nvSpPr>
          <p:cNvPr id="39" name="TextBox 38"/>
          <p:cNvSpPr txBox="1"/>
          <p:nvPr/>
        </p:nvSpPr>
        <p:spPr>
          <a:xfrm>
            <a:off x="0" y="1169095"/>
            <a:ext cx="6675120" cy="430942"/>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a:ea typeface="+mn-ea"/>
                <a:cs typeface="+mn-cs"/>
              </a:rPr>
              <a:t>Nicole Kennard, MSE, 2017</a:t>
            </a:r>
          </a:p>
        </p:txBody>
      </p:sp>
      <p:sp>
        <p:nvSpPr>
          <p:cNvPr id="14" name="TextBox 13"/>
          <p:cNvSpPr txBox="1"/>
          <p:nvPr/>
        </p:nvSpPr>
        <p:spPr>
          <a:xfrm>
            <a:off x="7910790" y="191530"/>
            <a:ext cx="3782456" cy="6178378"/>
          </a:xfrm>
          <a:prstGeom prst="rect">
            <a:avLst/>
          </a:prstGeom>
          <a:noFill/>
        </p:spPr>
        <p:txBody>
          <a:bodyPr wrap="square"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“I have always been passionate about environmental sustainability, but through SLS, </a:t>
            </a:r>
            <a:r>
              <a:rPr kumimoji="0" lang="en-US" sz="1600" b="1" i="0" u="none" strike="noStrike" kern="1200" cap="none" spc="0" normalizeH="0" baseline="0" noProof="0" dirty="0">
                <a:ln>
                  <a:noFill/>
                </a:ln>
                <a:solidFill>
                  <a:srgbClr val="FFC000"/>
                </a:solidFill>
                <a:effectLst/>
                <a:uLnTx/>
                <a:uFillTx/>
                <a:latin typeface="Calibri"/>
                <a:ea typeface="+mn-ea"/>
                <a:cs typeface="+mn-cs"/>
              </a:rPr>
              <a:t>I have learned so much more about social sustainability</a:t>
            </a:r>
            <a:r>
              <a:rPr kumimoji="0" lang="en-US" sz="1600" b="0" i="0" u="none" strike="noStrike" kern="1200" cap="none" spc="0" normalizeH="0" baseline="0" noProof="0" dirty="0">
                <a:ln>
                  <a:noFill/>
                </a:ln>
                <a:solidFill>
                  <a:srgbClr val="FFC000"/>
                </a:solidFill>
                <a:effectLst/>
                <a:uLnTx/>
                <a:uFillTx/>
                <a:latin typeface="Calibri"/>
                <a:ea typeface="+mn-ea"/>
                <a:cs typeface="+mn-cs"/>
              </a:rPr>
              <a:t> </a:t>
            </a:r>
            <a:r>
              <a:rPr kumimoji="0" lang="en-US" sz="1600" b="0" i="0" u="none" strike="noStrike" kern="1200" cap="none" spc="0" normalizeH="0" baseline="0" noProof="0" dirty="0">
                <a:ln>
                  <a:noFill/>
                </a:ln>
                <a:solidFill>
                  <a:prstClr val="black"/>
                </a:solidFill>
                <a:effectLst/>
                <a:uLnTx/>
                <a:uFillTx/>
                <a:latin typeface="Calibri"/>
                <a:ea typeface="+mn-ea"/>
                <a:cs typeface="+mn-cs"/>
              </a:rPr>
              <a:t>and equity. I have been able to meet public officials, and this has greatly influenced how </a:t>
            </a:r>
            <a:r>
              <a:rPr kumimoji="0" lang="en-US" sz="1600" b="1" i="0" u="none" strike="noStrike" kern="1200" cap="none" spc="0" normalizeH="0" baseline="0" noProof="0" dirty="0">
                <a:ln>
                  <a:noFill/>
                </a:ln>
                <a:solidFill>
                  <a:srgbClr val="FFC000"/>
                </a:solidFill>
                <a:effectLst/>
                <a:uLnTx/>
                <a:uFillTx/>
                <a:latin typeface="Calibri"/>
                <a:ea typeface="+mn-ea"/>
                <a:cs typeface="+mn-cs"/>
              </a:rPr>
              <a:t>I</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1" i="0" u="none" strike="noStrike" kern="1200" cap="none" spc="0" normalizeH="0" baseline="0" noProof="0" dirty="0">
                <a:ln>
                  <a:noFill/>
                </a:ln>
                <a:solidFill>
                  <a:srgbClr val="FFC000"/>
                </a:solidFill>
                <a:effectLst/>
                <a:uLnTx/>
                <a:uFillTx/>
                <a:latin typeface="Calibri"/>
                <a:ea typeface="+mn-ea"/>
                <a:cs typeface="+mn-cs"/>
              </a:rPr>
              <a:t>approach problems systematically</a:t>
            </a:r>
            <a:r>
              <a:rPr kumimoji="0" lang="en-US" sz="1600" b="0" i="0" u="none" strike="noStrike" kern="1200" cap="none" spc="0" normalizeH="0" baseline="0" noProof="0" dirty="0">
                <a:ln>
                  <a:noFill/>
                </a:ln>
                <a:solidFill>
                  <a:prstClr val="black"/>
                </a:solidFill>
                <a:effectLst/>
                <a:uLnTx/>
                <a:uFillTx/>
                <a:latin typeface="Calibri"/>
                <a:ea typeface="+mn-ea"/>
                <a:cs typeface="+mn-cs"/>
              </a:rPr>
              <a:t>. I have expanded my network and </a:t>
            </a:r>
            <a:r>
              <a:rPr kumimoji="0" lang="en-US" sz="1600" b="1" i="0" u="none" strike="noStrike" kern="1200" cap="none" spc="0" normalizeH="0" baseline="0" noProof="0" dirty="0">
                <a:ln>
                  <a:noFill/>
                </a:ln>
                <a:solidFill>
                  <a:srgbClr val="FFC000"/>
                </a:solidFill>
                <a:effectLst/>
                <a:uLnTx/>
                <a:uFillTx/>
                <a:latin typeface="Calibri"/>
                <a:ea typeface="+mn-ea"/>
                <a:cs typeface="+mn-cs"/>
              </a:rPr>
              <a:t>realized what I'd like to do in my future career</a:t>
            </a:r>
            <a:r>
              <a:rPr kumimoji="0" lang="en-US" sz="1600" b="0" i="0" u="none" strike="noStrike" kern="1200" cap="none" spc="0" normalizeH="0" baseline="0" noProof="0" dirty="0">
                <a:ln>
                  <a:noFill/>
                </a:ln>
                <a:solidFill>
                  <a:srgbClr val="FFC000"/>
                </a:solidFill>
                <a:effectLst/>
                <a:uLnTx/>
                <a:uFillTx/>
                <a:latin typeface="Calibri"/>
                <a:ea typeface="+mn-ea"/>
                <a:cs typeface="+mn-cs"/>
              </a:rPr>
              <a:t> </a:t>
            </a:r>
            <a:r>
              <a:rPr kumimoji="0" lang="en-US" sz="1600" b="0" i="0" u="none" strike="noStrike" kern="1200" cap="none" spc="0" normalizeH="0" baseline="0" noProof="0" dirty="0">
                <a:ln>
                  <a:noFill/>
                </a:ln>
                <a:solidFill>
                  <a:prstClr val="black"/>
                </a:solidFill>
                <a:effectLst/>
                <a:uLnTx/>
                <a:uFillTx/>
                <a:latin typeface="Calibri"/>
                <a:ea typeface="+mn-ea"/>
                <a:cs typeface="+mn-cs"/>
              </a:rPr>
              <a:t>as a public leader in sustainability.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Through SLS, I was also able to </a:t>
            </a:r>
            <a:r>
              <a:rPr kumimoji="0" lang="en-US" sz="1600" b="1" i="0" u="none" strike="noStrike" kern="1200" cap="none" spc="0" normalizeH="0" baseline="0" noProof="0" dirty="0">
                <a:ln>
                  <a:noFill/>
                </a:ln>
                <a:solidFill>
                  <a:srgbClr val="FFC000"/>
                </a:solidFill>
                <a:effectLst/>
                <a:uLnTx/>
                <a:uFillTx/>
                <a:latin typeface="Calibri"/>
                <a:ea typeface="+mn-ea"/>
                <a:cs typeface="+mn-cs"/>
              </a:rPr>
              <a:t>start a new collaborative project</a:t>
            </a:r>
            <a:r>
              <a:rPr kumimoji="0" lang="en-US" sz="1600" b="0" i="0" u="none" strike="noStrike" kern="1200" cap="none" spc="0" normalizeH="0" baseline="0" noProof="0" dirty="0">
                <a:ln>
                  <a:noFill/>
                </a:ln>
                <a:solidFill>
                  <a:srgbClr val="FFC000"/>
                </a:solidFill>
                <a:effectLst/>
                <a:uLnTx/>
                <a:uFillTx/>
                <a:latin typeface="Calibri"/>
                <a:ea typeface="+mn-ea"/>
                <a:cs typeface="+mn-cs"/>
              </a:rPr>
              <a:t> </a:t>
            </a:r>
            <a:r>
              <a:rPr kumimoji="0" lang="en-US" sz="1600" b="0" i="0" u="none" strike="noStrike" kern="1200" cap="none" spc="0" normalizeH="0" baseline="0" noProof="0" dirty="0">
                <a:ln>
                  <a:noFill/>
                </a:ln>
                <a:solidFill>
                  <a:prstClr val="black"/>
                </a:solidFill>
                <a:effectLst/>
                <a:uLnTx/>
                <a:uFillTx/>
                <a:latin typeface="Calibri"/>
                <a:ea typeface="+mn-ea"/>
                <a:cs typeface="+mn-cs"/>
              </a:rPr>
              <a:t>with Friends of Refugees, leading a team of GT students to utilize their engineering skills by designing and building all the growing systems for their new educational greenhouse.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I am so grateful to SLS for helping to connect me with great projects and collaborations, and truly expand my network and knowledge surrounding sustainability.”</a:t>
            </a:r>
            <a:endParaRPr kumimoji="0" lang="en-US" sz="1600" b="0" i="1"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30A456DD-3B51-4C47-8E1A-8F2C5C1667FC}"/>
              </a:ext>
            </a:extLst>
          </p:cNvPr>
          <p:cNvPicPr>
            <a:picLocks noChangeAspect="1"/>
          </p:cNvPicPr>
          <p:nvPr/>
        </p:nvPicPr>
        <p:blipFill rotWithShape="1">
          <a:blip r:embed="rId4"/>
          <a:srcRect r="14957"/>
          <a:stretch/>
        </p:blipFill>
        <p:spPr>
          <a:xfrm>
            <a:off x="4353885" y="161795"/>
            <a:ext cx="3556905" cy="2876483"/>
          </a:xfrm>
          <a:prstGeom prst="rect">
            <a:avLst/>
          </a:prstGeom>
        </p:spPr>
      </p:pic>
      <p:sp>
        <p:nvSpPr>
          <p:cNvPr id="5" name="Rectangle 4">
            <a:extLst>
              <a:ext uri="{FF2B5EF4-FFF2-40B4-BE49-F238E27FC236}">
                <a16:creationId xmlns:a16="http://schemas.microsoft.com/office/drawing/2014/main" id="{63E0F9DD-7507-4FF8-A8D0-A40443D3F62D}"/>
              </a:ext>
            </a:extLst>
          </p:cNvPr>
          <p:cNvSpPr/>
          <p:nvPr/>
        </p:nvSpPr>
        <p:spPr>
          <a:xfrm>
            <a:off x="176744" y="3168162"/>
            <a:ext cx="7622518" cy="3416320"/>
          </a:xfrm>
          <a:prstGeom prst="rect">
            <a:avLst/>
          </a:prstGeom>
        </p:spPr>
        <p:txBody>
          <a:bodyPr wrap="square">
            <a:spAutoFit/>
          </a:bodyPr>
          <a:lstStyle/>
          <a:p>
            <a:pPr marL="285750" lvl="0" indent="-285750">
              <a:buFont typeface="Arial" panose="020B0604020202020204" pitchFamily="34" charset="0"/>
              <a:buChar char="•"/>
              <a:defRPr/>
            </a:pPr>
            <a:r>
              <a:rPr lang="en-US" b="1" dirty="0">
                <a:solidFill>
                  <a:prstClr val="white"/>
                </a:solidFill>
              </a:rPr>
              <a:t>Spring 2016: </a:t>
            </a:r>
            <a:r>
              <a:rPr lang="en-US" dirty="0">
                <a:solidFill>
                  <a:prstClr val="white"/>
                </a:solidFill>
              </a:rPr>
              <a:t>As President of Engineers for a Sustainable World, engages ESW in SLS’ Public Service Pathway program, receiving funding to develop urban farming project</a:t>
            </a:r>
          </a:p>
          <a:p>
            <a:pPr marL="285750" lvl="0" indent="-285750">
              <a:buFont typeface="Arial" panose="020B0604020202020204" pitchFamily="34" charset="0"/>
              <a:buChar char="•"/>
              <a:defRPr/>
            </a:pPr>
            <a:r>
              <a:rPr lang="en-US" b="1" dirty="0">
                <a:solidFill>
                  <a:prstClr val="white"/>
                </a:solidFill>
              </a:rPr>
              <a:t>Spring 2017: </a:t>
            </a:r>
            <a:r>
              <a:rPr lang="en-US" dirty="0">
                <a:solidFill>
                  <a:prstClr val="white"/>
                </a:solidFill>
              </a:rPr>
              <a:t>Begins working for SLS and attending more events, becoming more interested in sustainability careers; forges collaborative projects with SLS partners </a:t>
            </a:r>
          </a:p>
          <a:p>
            <a:pPr marL="285750" lvl="0" indent="-285750">
              <a:buFont typeface="Arial" panose="020B0604020202020204" pitchFamily="34" charset="0"/>
              <a:buChar char="•"/>
              <a:defRPr/>
            </a:pPr>
            <a:r>
              <a:rPr lang="en-US" b="1" dirty="0">
                <a:solidFill>
                  <a:prstClr val="white"/>
                </a:solidFill>
              </a:rPr>
              <a:t>Summer 2017: </a:t>
            </a:r>
            <a:r>
              <a:rPr lang="en-US" dirty="0">
                <a:solidFill>
                  <a:prstClr val="white"/>
                </a:solidFill>
              </a:rPr>
              <a:t>Continues to work at SLS, leads RCE Youth Network and continues to implement  programs and projects at local urban farms</a:t>
            </a:r>
          </a:p>
          <a:p>
            <a:pPr marL="285750" lvl="0" indent="-285750">
              <a:buFont typeface="Arial" panose="020B0604020202020204" pitchFamily="34" charset="0"/>
              <a:buChar char="•"/>
              <a:defRPr/>
            </a:pPr>
            <a:r>
              <a:rPr lang="en-US" b="1" dirty="0">
                <a:solidFill>
                  <a:prstClr val="white"/>
                </a:solidFill>
              </a:rPr>
              <a:t>Fall-Summer 2018: </a:t>
            </a:r>
            <a:r>
              <a:rPr lang="en-US" dirty="0">
                <a:solidFill>
                  <a:prstClr val="white"/>
                </a:solidFill>
              </a:rPr>
              <a:t>Attends Newcastle University in the UK as a Fulbright Scholar, pursuing an MSc in Sustainable Agriculture and Food Security</a:t>
            </a:r>
          </a:p>
          <a:p>
            <a:pPr marL="285750" lvl="0" indent="-285750">
              <a:buFont typeface="Arial" panose="020B0604020202020204" pitchFamily="34" charset="0"/>
              <a:buChar char="•"/>
              <a:defRPr/>
            </a:pPr>
            <a:r>
              <a:rPr lang="en-US" b="1" dirty="0">
                <a:solidFill>
                  <a:prstClr val="white"/>
                </a:solidFill>
              </a:rPr>
              <a:t>Career Interest: </a:t>
            </a:r>
            <a:r>
              <a:rPr lang="en-US" dirty="0">
                <a:solidFill>
                  <a:prstClr val="white"/>
                </a:solidFill>
              </a:rPr>
              <a:t>Public or nonprofit work in sustainability focused on food systems and urban farming</a:t>
            </a:r>
          </a:p>
        </p:txBody>
      </p:sp>
      <p:pic>
        <p:nvPicPr>
          <p:cNvPr id="7" name="Picture 6">
            <a:extLst>
              <a:ext uri="{FF2B5EF4-FFF2-40B4-BE49-F238E27FC236}">
                <a16:creationId xmlns:a16="http://schemas.microsoft.com/office/drawing/2014/main" id="{ADF1A432-8A36-41DC-BEEC-2A46CABFF497}"/>
              </a:ext>
            </a:extLst>
          </p:cNvPr>
          <p:cNvPicPr>
            <a:picLocks noChangeAspect="1"/>
          </p:cNvPicPr>
          <p:nvPr/>
        </p:nvPicPr>
        <p:blipFill>
          <a:blip r:embed="rId5"/>
          <a:stretch>
            <a:fillRect/>
          </a:stretch>
        </p:blipFill>
        <p:spPr>
          <a:xfrm>
            <a:off x="3295226" y="60922"/>
            <a:ext cx="869508" cy="869508"/>
          </a:xfrm>
          <a:prstGeom prst="rect">
            <a:avLst/>
          </a:prstGeom>
        </p:spPr>
      </p:pic>
    </p:spTree>
    <p:extLst>
      <p:ext uri="{BB962C8B-B14F-4D97-AF65-F5344CB8AC3E}">
        <p14:creationId xmlns:p14="http://schemas.microsoft.com/office/powerpoint/2010/main" val="2766403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991352"/>
            <a:ext cx="7687733" cy="5866647"/>
          </a:xfrm>
          <a:prstGeom prst="rect">
            <a:avLst/>
          </a:prstGeom>
          <a:solidFill>
            <a:srgbClr val="2626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7117358" y="1328012"/>
            <a:ext cx="4586962" cy="3909006"/>
          </a:xfrm>
          <a:prstGeom prst="rect">
            <a:avLst/>
          </a:prstGeom>
          <a:solidFill>
            <a:schemeClr val="tx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2"/>
          <p:cNvSpPr>
            <a:spLocks noGrp="1"/>
          </p:cNvSpPr>
          <p:nvPr>
            <p:ph type="title"/>
          </p:nvPr>
        </p:nvSpPr>
        <p:spPr/>
        <p:txBody>
          <a:bodyPr/>
          <a:lstStyle/>
          <a:p>
            <a:r>
              <a:rPr lang="en-US" dirty="0"/>
              <a:t>Student profile</a:t>
            </a:r>
          </a:p>
        </p:txBody>
      </p:sp>
      <p:sp>
        <p:nvSpPr>
          <p:cNvPr id="28" name="TextBox 27"/>
          <p:cNvSpPr txBox="1"/>
          <p:nvPr/>
        </p:nvSpPr>
        <p:spPr>
          <a:xfrm>
            <a:off x="180975" y="3266347"/>
            <a:ext cx="6851074" cy="3302806"/>
          </a:xfrm>
          <a:prstGeom prst="rect">
            <a:avLst/>
          </a:prstGeom>
          <a:noFill/>
        </p:spPr>
        <p:txBody>
          <a:bodyPr wrap="square" rtlCol="0">
            <a:noAutofit/>
          </a:bodyPr>
          <a:lstStyle/>
          <a:p>
            <a:pPr marL="285750" indent="-285750" fontAlgn="base">
              <a:buFont typeface="Arial" panose="020B0604020202020204" pitchFamily="34" charset="0"/>
              <a:buChar char="•"/>
            </a:pPr>
            <a:r>
              <a:rPr lang="en-US" b="1" dirty="0"/>
              <a:t>Fall 2016: </a:t>
            </a:r>
            <a:r>
              <a:rPr lang="en-US" dirty="0"/>
              <a:t>Attends Liam’s Legacy launch for the Environmental Justice Series, increases involvement in SLS-related activities​</a:t>
            </a:r>
          </a:p>
          <a:p>
            <a:pPr marL="285750" indent="-285750" fontAlgn="base">
              <a:buFont typeface="Arial" panose="020B0604020202020204" pitchFamily="34" charset="0"/>
              <a:buChar char="•"/>
            </a:pPr>
            <a:r>
              <a:rPr lang="en-US" b="1" dirty="0"/>
              <a:t>Spring 2017: </a:t>
            </a:r>
            <a:r>
              <a:rPr lang="en-US" dirty="0"/>
              <a:t>Travels to Washington, DC for MLK Civil Rights Tour with SLS, earns Commerce Club of Atlanta and SLS partnership grant to study local food sustainability and eating habits​</a:t>
            </a:r>
          </a:p>
          <a:p>
            <a:pPr marL="285750" indent="-285750" fontAlgn="base">
              <a:buFont typeface="Arial" panose="020B0604020202020204" pitchFamily="34" charset="0"/>
              <a:buChar char="•"/>
            </a:pPr>
            <a:r>
              <a:rPr lang="en-US" b="1" dirty="0"/>
              <a:t>Summer 2017: </a:t>
            </a:r>
            <a:r>
              <a:rPr lang="en-US" dirty="0"/>
              <a:t>Attends Measuring the Dream Symposium with SLS</a:t>
            </a:r>
            <a:r>
              <a:rPr lang="en-US" b="1" dirty="0"/>
              <a:t>, </a:t>
            </a:r>
            <a:r>
              <a:rPr lang="en-US" dirty="0"/>
              <a:t>participates in SLS-affiliated Japan Summer Program in Sustainable Development at Tokyo Institute of Technology​</a:t>
            </a:r>
          </a:p>
          <a:p>
            <a:pPr marL="285750" indent="-285750" fontAlgn="base">
              <a:buFont typeface="Arial" panose="020B0604020202020204" pitchFamily="34" charset="0"/>
              <a:buChar char="•"/>
            </a:pPr>
            <a:r>
              <a:rPr lang="en-US" b="1" dirty="0"/>
              <a:t>AY2018 and beyond:</a:t>
            </a:r>
            <a:r>
              <a:rPr lang="en-US" dirty="0"/>
              <a:t> Continues involvement in SLS events, expands participation in sustainability-related issues beyond Georgia Tech’s campus​</a:t>
            </a:r>
          </a:p>
          <a:p>
            <a:pPr marL="285750" indent="-285750" fontAlgn="base">
              <a:buFont typeface="Arial" panose="020B0604020202020204" pitchFamily="34" charset="0"/>
              <a:buChar char="•"/>
            </a:pPr>
            <a:r>
              <a:rPr lang="en-US" b="1" dirty="0"/>
              <a:t>Career Interest: </a:t>
            </a:r>
            <a:r>
              <a:rPr lang="en-US" dirty="0"/>
              <a:t>Designing a more equitable and sustainable Atlanta</a:t>
            </a:r>
          </a:p>
        </p:txBody>
      </p:sp>
      <p:sp>
        <p:nvSpPr>
          <p:cNvPr id="39" name="TextBox 38"/>
          <p:cNvSpPr txBox="1"/>
          <p:nvPr/>
        </p:nvSpPr>
        <p:spPr>
          <a:xfrm>
            <a:off x="399011" y="1034269"/>
            <a:ext cx="6675120" cy="430942"/>
          </a:xfrm>
          <a:prstGeom prst="rect">
            <a:avLst/>
          </a:prstGeom>
          <a:noFill/>
        </p:spPr>
        <p:txBody>
          <a:bodyPr wrap="square" rtlCol="0">
            <a:noAutofit/>
          </a:bodyPr>
          <a:lstStyle/>
          <a:p>
            <a:pPr lvl="0">
              <a:defRPr/>
            </a:pPr>
            <a:r>
              <a:rPr lang="en-US" sz="2700" b="1" dirty="0"/>
              <a:t>Chloe Kiernicki, INTA, 2019</a:t>
            </a:r>
            <a:r>
              <a:rPr lang="en-US" sz="2700" dirty="0"/>
              <a:t>​</a:t>
            </a:r>
            <a:endParaRPr kumimoji="0" lang="en-US" sz="2700" b="1" i="0" u="none" strike="noStrike" kern="1200" cap="none" spc="0" normalizeH="0" baseline="0" noProof="0" dirty="0">
              <a:ln>
                <a:noFill/>
              </a:ln>
              <a:solidFill>
                <a:prstClr val="white"/>
              </a:solidFill>
              <a:effectLst/>
              <a:uLnTx/>
              <a:uFillTx/>
              <a:latin typeface="Calibri"/>
            </a:endParaRPr>
          </a:p>
        </p:txBody>
      </p:sp>
      <p:sp>
        <p:nvSpPr>
          <p:cNvPr id="4" name="TextBox 3"/>
          <p:cNvSpPr txBox="1"/>
          <p:nvPr/>
        </p:nvSpPr>
        <p:spPr>
          <a:xfrm>
            <a:off x="767860" y="1523831"/>
            <a:ext cx="5843955" cy="1666310"/>
          </a:xfrm>
          <a:prstGeom prst="rect">
            <a:avLst/>
          </a:prstGeom>
          <a:noFill/>
        </p:spPr>
        <p:txBody>
          <a:bodyPr wrap="square" rtlCol="0" anchor="ctr" anchorCtr="0">
            <a:noAutofit/>
          </a:bodyPr>
          <a:lstStyle/>
          <a:p>
            <a:pPr lvl="0" algn="ctr">
              <a:defRPr/>
            </a:pPr>
            <a:r>
              <a:rPr lang="en-US" dirty="0">
                <a:solidFill>
                  <a:srgbClr val="FFC000"/>
                </a:solidFill>
              </a:rPr>
              <a:t>"Before I started at Georgia Tech, my vague understanding of sustainability surrounded saving the ozone layer and reducing my carbon footprint. Through SLS, I have learned that these environmental burdens do not affect all people in the same manner, so cities must actively create a more equitable home for their citizens.”</a:t>
            </a:r>
            <a:endParaRPr kumimoji="0" lang="en-US" sz="1800" b="0" i="0" u="none" strike="noStrike" kern="1200" cap="none" spc="0" normalizeH="0" baseline="0" noProof="0" dirty="0">
              <a:ln>
                <a:noFill/>
              </a:ln>
              <a:solidFill>
                <a:srgbClr val="FFC000"/>
              </a:solidFill>
              <a:effectLst/>
              <a:uLnTx/>
              <a:uFillTx/>
              <a:latin typeface="Calibri"/>
            </a:endParaRPr>
          </a:p>
        </p:txBody>
      </p:sp>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l="11847" t="6751" r="9042" b="7599"/>
          <a:stretch/>
        </p:blipFill>
        <p:spPr>
          <a:xfrm>
            <a:off x="7283094" y="1440081"/>
            <a:ext cx="4271297" cy="3155366"/>
          </a:xfrm>
          <a:prstGeom prst="rect">
            <a:avLst/>
          </a:prstGeom>
        </p:spPr>
      </p:pic>
      <p:sp>
        <p:nvSpPr>
          <p:cNvPr id="12" name="TextBox 11"/>
          <p:cNvSpPr txBox="1"/>
          <p:nvPr/>
        </p:nvSpPr>
        <p:spPr>
          <a:xfrm>
            <a:off x="7213024" y="4694590"/>
            <a:ext cx="448993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American Gothic</a:t>
            </a:r>
            <a:r>
              <a:rPr kumimoji="0" lang="en-US" sz="1800" b="0" i="1" u="none" strike="noStrike" kern="1200" cap="none" spc="0" normalizeH="0" noProof="0" dirty="0">
                <a:ln>
                  <a:noFill/>
                </a:ln>
                <a:solidFill>
                  <a:prstClr val="black"/>
                </a:solidFill>
                <a:effectLst/>
                <a:uLnTx/>
                <a:uFillTx/>
                <a:latin typeface="Calibri"/>
                <a:ea typeface="+mn-ea"/>
                <a:cs typeface="+mn-cs"/>
              </a:rPr>
              <a:t> </a:t>
            </a:r>
            <a:r>
              <a:rPr kumimoji="0" lang="en-US" sz="1800" b="0" u="none" strike="noStrike" kern="1200" cap="none" spc="0" normalizeH="0" noProof="0" dirty="0">
                <a:ln>
                  <a:noFill/>
                </a:ln>
                <a:solidFill>
                  <a:prstClr val="black"/>
                </a:solidFill>
                <a:effectLst/>
                <a:uLnTx/>
                <a:uFillTx/>
                <a:latin typeface="Calibri"/>
                <a:ea typeface="+mn-ea"/>
                <a:cs typeface="+mn-cs"/>
              </a:rPr>
              <a:t>at Global Growers Work Day</a:t>
            </a:r>
            <a:endParaRPr kumimoji="0" lang="en-US" sz="1800" b="0" i="1"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6000" b="17333"/>
          <a:stretch/>
        </p:blipFill>
        <p:spPr>
          <a:xfrm>
            <a:off x="6689585" y="-21459"/>
            <a:ext cx="1005700" cy="1034269"/>
          </a:xfrm>
          <a:prstGeom prst="rect">
            <a:avLst/>
          </a:prstGeom>
        </p:spPr>
      </p:pic>
    </p:spTree>
    <p:extLst>
      <p:ext uri="{BB962C8B-B14F-4D97-AF65-F5344CB8AC3E}">
        <p14:creationId xmlns:p14="http://schemas.microsoft.com/office/powerpoint/2010/main" val="1306571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991352"/>
            <a:ext cx="7687733" cy="5866647"/>
          </a:xfrm>
          <a:prstGeom prst="rect">
            <a:avLst/>
          </a:prstGeom>
          <a:solidFill>
            <a:srgbClr val="2626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2"/>
          <p:cNvSpPr>
            <a:spLocks noGrp="1"/>
          </p:cNvSpPr>
          <p:nvPr>
            <p:ph type="title"/>
          </p:nvPr>
        </p:nvSpPr>
        <p:spPr/>
        <p:txBody>
          <a:bodyPr/>
          <a:lstStyle/>
          <a:p>
            <a:r>
              <a:rPr lang="en-US" dirty="0"/>
              <a:t>Student profile</a:t>
            </a:r>
          </a:p>
        </p:txBody>
      </p:sp>
      <p:sp>
        <p:nvSpPr>
          <p:cNvPr id="28" name="TextBox 27"/>
          <p:cNvSpPr txBox="1"/>
          <p:nvPr/>
        </p:nvSpPr>
        <p:spPr>
          <a:xfrm>
            <a:off x="180975" y="3266347"/>
            <a:ext cx="6851074" cy="3302806"/>
          </a:xfrm>
          <a:prstGeom prst="rect">
            <a:avLst/>
          </a:prstGeom>
          <a:noFill/>
        </p:spPr>
        <p:txBody>
          <a:bodyPr wrap="square" rtlCol="0">
            <a:no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a:rPr>
              <a:t>Fall 2016: </a:t>
            </a:r>
            <a:r>
              <a:rPr kumimoji="0" lang="en-US" sz="1800" i="0" u="none" strike="noStrike" kern="1200" cap="none" spc="0" normalizeH="0" baseline="0" noProof="0" dirty="0">
                <a:ln>
                  <a:noFill/>
                </a:ln>
                <a:solidFill>
                  <a:prstClr val="white"/>
                </a:solidFill>
                <a:effectLst/>
                <a:uLnTx/>
                <a:uFillTx/>
                <a:latin typeface="Calibri"/>
              </a:rPr>
              <a:t>Learns about SLS </a:t>
            </a:r>
            <a:r>
              <a:rPr lang="en-US" dirty="0">
                <a:solidFill>
                  <a:prstClr val="white"/>
                </a:solidFill>
                <a:latin typeface="Calibri"/>
              </a:rPr>
              <a:t>during</a:t>
            </a:r>
            <a:r>
              <a:rPr kumimoji="0" lang="en-US" sz="1800" i="0" u="none" strike="noStrike" kern="1200" cap="none" spc="0" normalizeH="0" noProof="0" dirty="0">
                <a:ln>
                  <a:noFill/>
                </a:ln>
                <a:solidFill>
                  <a:prstClr val="white"/>
                </a:solidFill>
                <a:effectLst/>
                <a:uLnTx/>
                <a:uFillTx/>
                <a:latin typeface="Calibri"/>
              </a:rPr>
              <a:t> Freshmen Orientation and p</a:t>
            </a:r>
            <a:r>
              <a:rPr kumimoji="0" lang="en-US" sz="1800" i="0" u="none" strike="noStrike" kern="1200" cap="none" spc="0" normalizeH="0" baseline="0" noProof="0" dirty="0">
                <a:ln>
                  <a:noFill/>
                </a:ln>
                <a:solidFill>
                  <a:prstClr val="white"/>
                </a:solidFill>
                <a:effectLst/>
                <a:uLnTx/>
                <a:uFillTx/>
                <a:latin typeface="Calibri"/>
              </a:rPr>
              <a:t>articipates</a:t>
            </a:r>
            <a:r>
              <a:rPr kumimoji="0" lang="en-US" sz="1800" i="0" u="none" strike="noStrike" kern="1200" cap="none" spc="0" normalizeH="0" noProof="0" dirty="0">
                <a:ln>
                  <a:noFill/>
                </a:ln>
                <a:solidFill>
                  <a:prstClr val="white"/>
                </a:solidFill>
                <a:effectLst/>
                <a:uLnTx/>
                <a:uFillTx/>
                <a:latin typeface="Calibri"/>
              </a:rPr>
              <a:t> in SLS Foundation Course, “Technology and Sustainable Communities” as a result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solidFill>
                  <a:prstClr val="white"/>
                </a:solidFill>
                <a:latin typeface="Calibri"/>
              </a:rPr>
              <a:t>Spring 2017: </a:t>
            </a:r>
            <a:r>
              <a:rPr lang="en-US" dirty="0">
                <a:solidFill>
                  <a:prstClr val="white"/>
                </a:solidFill>
                <a:latin typeface="Calibri"/>
              </a:rPr>
              <a:t>Switches major to CEE to focus more on sustainable cities; elected to executive board of Enterprise to Empower as Marketing Chair</a:t>
            </a:r>
            <a:endParaRPr kumimoji="0" lang="en-US" sz="1800" i="0" u="none" strike="noStrike" kern="1200" cap="none" spc="0" normalizeH="0" noProof="0" dirty="0">
              <a:ln>
                <a:noFill/>
              </a:ln>
              <a:solidFill>
                <a:prstClr val="white"/>
              </a:solidFill>
              <a:effectLst/>
              <a:uLnTx/>
              <a:uFillTx/>
              <a:latin typeface="Calibri"/>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solidFill>
                  <a:prstClr val="white"/>
                </a:solidFill>
                <a:latin typeface="Calibri"/>
              </a:rPr>
              <a:t>Summer</a:t>
            </a:r>
            <a:r>
              <a:rPr lang="en-US" b="1" dirty="0">
                <a:solidFill>
                  <a:prstClr val="white"/>
                </a:solidFill>
                <a:latin typeface="Calibri"/>
              </a:rPr>
              <a:t> 2017: </a:t>
            </a:r>
            <a:r>
              <a:rPr lang="en-US" dirty="0">
                <a:solidFill>
                  <a:prstClr val="white"/>
                </a:solidFill>
                <a:latin typeface="Calibri"/>
              </a:rPr>
              <a:t>Begins working with SLS as a student assistant, attends “Measuring the Dream” symposium</a:t>
            </a:r>
            <a:endParaRPr kumimoji="0" lang="en-US" sz="1800" i="0" u="none" strike="noStrike" kern="1200" cap="none" spc="0" normalizeH="0" baseline="0" noProof="0" dirty="0">
              <a:ln>
                <a:noFill/>
              </a:ln>
              <a:solidFill>
                <a:srgbClr val="EEEEEE"/>
              </a:solidFill>
              <a:effectLst/>
              <a:uLnTx/>
              <a:uFillTx/>
              <a:latin typeface="Calibri"/>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a:rPr>
              <a:t>AY18 and beyond: </a:t>
            </a:r>
            <a:r>
              <a:rPr kumimoji="0" lang="en-US" sz="1800" i="0" u="none" strike="noStrike" kern="1200" cap="none" spc="0" normalizeH="0" baseline="0" noProof="0" dirty="0">
                <a:ln>
                  <a:noFill/>
                </a:ln>
                <a:solidFill>
                  <a:srgbClr val="EEEEEE"/>
                </a:solidFill>
                <a:effectLst/>
                <a:uLnTx/>
                <a:uFillTx/>
                <a:latin typeface="Calibri"/>
              </a:rPr>
              <a:t>Continues to work</a:t>
            </a:r>
            <a:r>
              <a:rPr kumimoji="0" lang="en-US" sz="1800" i="0" u="none" strike="noStrike" kern="1200" cap="none" spc="0" normalizeH="0" noProof="0" dirty="0">
                <a:ln>
                  <a:noFill/>
                </a:ln>
                <a:solidFill>
                  <a:srgbClr val="EEEEEE"/>
                </a:solidFill>
                <a:effectLst/>
                <a:uLnTx/>
                <a:uFillTx/>
                <a:latin typeface="Calibri"/>
              </a:rPr>
              <a:t> with SLS and </a:t>
            </a:r>
            <a:r>
              <a:rPr lang="en-US" dirty="0">
                <a:solidFill>
                  <a:srgbClr val="EEEEEE"/>
                </a:solidFill>
                <a:latin typeface="Calibri"/>
              </a:rPr>
              <a:t>pursues minor in Sustainable Cities</a:t>
            </a:r>
            <a:endParaRPr kumimoji="0" lang="en-US" sz="1800" i="0" u="none" strike="noStrike" kern="1200" cap="none" spc="0" normalizeH="0" baseline="0" noProof="0" dirty="0">
              <a:ln>
                <a:noFill/>
              </a:ln>
              <a:solidFill>
                <a:srgbClr val="EEEEEE"/>
              </a:solidFill>
              <a:effectLst/>
              <a:uLnTx/>
              <a:uFillTx/>
              <a:latin typeface="Calibri"/>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a:rPr>
              <a:t>Career Interest: </a:t>
            </a:r>
            <a:r>
              <a:rPr kumimoji="0" lang="en-US" sz="1800" i="0" u="none" strike="noStrike" kern="1200" cap="none" spc="0" normalizeH="0" baseline="0" noProof="0" dirty="0">
                <a:ln>
                  <a:noFill/>
                </a:ln>
                <a:solidFill>
                  <a:prstClr val="white"/>
                </a:solidFill>
                <a:effectLst/>
                <a:uLnTx/>
                <a:uFillTx/>
                <a:latin typeface="Calibri"/>
              </a:rPr>
              <a:t>Using</a:t>
            </a:r>
            <a:r>
              <a:rPr kumimoji="0" lang="en-US" sz="1800" i="0" u="none" strike="noStrike" kern="1200" cap="none" spc="0" normalizeH="0" noProof="0" dirty="0">
                <a:ln>
                  <a:noFill/>
                </a:ln>
                <a:solidFill>
                  <a:prstClr val="white"/>
                </a:solidFill>
                <a:effectLst/>
                <a:uLnTx/>
                <a:uFillTx/>
                <a:latin typeface="Calibri"/>
              </a:rPr>
              <a:t> a background in civil engineering to design more equitable and productive public space in Atlanta</a:t>
            </a:r>
            <a:endParaRPr kumimoji="0" lang="en-US" sz="1800" i="0" u="none" strike="noStrike" kern="1200" cap="none" spc="0" normalizeH="0" baseline="0" noProof="0" dirty="0">
              <a:ln>
                <a:noFill/>
              </a:ln>
              <a:solidFill>
                <a:srgbClr val="EEEEEE"/>
              </a:solidFill>
              <a:effectLst/>
              <a:uLnTx/>
              <a:uFillTx/>
              <a:latin typeface="Calibri"/>
            </a:endParaRPr>
          </a:p>
        </p:txBody>
      </p:sp>
      <p:sp>
        <p:nvSpPr>
          <p:cNvPr id="39" name="TextBox 38"/>
          <p:cNvSpPr txBox="1"/>
          <p:nvPr/>
        </p:nvSpPr>
        <p:spPr>
          <a:xfrm>
            <a:off x="399011" y="1169095"/>
            <a:ext cx="6675120" cy="430942"/>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700" b="1" noProof="0" dirty="0">
                <a:solidFill>
                  <a:prstClr val="white"/>
                </a:solidFill>
                <a:latin typeface="Calibri"/>
              </a:rPr>
              <a:t>Delaney Rickles</a:t>
            </a:r>
            <a:r>
              <a:rPr kumimoji="0" lang="en-US" sz="2700" b="1" i="0" u="none" strike="noStrike" kern="1200" cap="none" spc="0" normalizeH="0" baseline="0" noProof="0" dirty="0">
                <a:ln>
                  <a:noFill/>
                </a:ln>
                <a:solidFill>
                  <a:prstClr val="white"/>
                </a:solidFill>
                <a:effectLst/>
                <a:uLnTx/>
                <a:uFillTx/>
                <a:latin typeface="Calibri"/>
                <a:ea typeface="+mn-ea"/>
                <a:cs typeface="+mn-cs"/>
              </a:rPr>
              <a:t>, CEE, 2020</a:t>
            </a:r>
          </a:p>
        </p:txBody>
      </p:sp>
      <p:sp>
        <p:nvSpPr>
          <p:cNvPr id="12" name="Rectangle 11"/>
          <p:cNvSpPr/>
          <p:nvPr/>
        </p:nvSpPr>
        <p:spPr>
          <a:xfrm>
            <a:off x="7074131" y="3504568"/>
            <a:ext cx="4465389" cy="3202059"/>
          </a:xfrm>
          <a:prstGeom prst="rect">
            <a:avLst/>
          </a:prstGeom>
          <a:solidFill>
            <a:schemeClr val="tx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241069" y="1600037"/>
            <a:ext cx="6625244" cy="1666310"/>
          </a:xfrm>
          <a:prstGeom prst="rect">
            <a:avLst/>
          </a:prstGeom>
          <a:noFill/>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EB211"/>
                </a:solidFill>
                <a:effectLst/>
                <a:uLnTx/>
                <a:uFillTx/>
                <a:latin typeface="Calibri"/>
                <a:ea typeface="+mn-ea"/>
                <a:cs typeface="+mn-cs"/>
              </a:rPr>
              <a:t>“I am</a:t>
            </a:r>
            <a:r>
              <a:rPr kumimoji="0" lang="en-US" sz="1800" b="0" i="0" u="none" strike="noStrike" kern="1200" cap="none" spc="0" normalizeH="0" noProof="0" dirty="0">
                <a:ln>
                  <a:noFill/>
                </a:ln>
                <a:solidFill>
                  <a:srgbClr val="EEB211"/>
                </a:solidFill>
                <a:effectLst/>
                <a:uLnTx/>
                <a:uFillTx/>
                <a:latin typeface="Calibri"/>
                <a:ea typeface="+mn-ea"/>
                <a:cs typeface="+mn-cs"/>
              </a:rPr>
              <a:t> so fortunate to have gotten involved with SLS early in my college career! The program has made me an all-around more aware and thoughtful person in addition to influencing my decision to pursue a career in designing equitable and sustainable communities.</a:t>
            </a:r>
            <a:r>
              <a:rPr kumimoji="0" lang="en-US" sz="1800" b="0" i="0" u="none" strike="noStrike" kern="1200" cap="none" spc="0" normalizeH="0" baseline="0" noProof="0" dirty="0">
                <a:ln>
                  <a:noFill/>
                </a:ln>
                <a:solidFill>
                  <a:srgbClr val="EEB211"/>
                </a:solidFill>
                <a:effectLst/>
                <a:uLnTx/>
                <a:uFillTx/>
                <a:latin typeface="Calibri"/>
                <a:ea typeface="+mn-ea"/>
                <a:cs typeface="+mn-cs"/>
              </a:rPr>
              <a:t>”</a:t>
            </a:r>
          </a:p>
        </p:txBody>
      </p:sp>
      <p:pic>
        <p:nvPicPr>
          <p:cNvPr id="1026" name="Picture 2" descr="Image may contain: 1 person, smiling, standing and outdoor"/>
          <p:cNvPicPr>
            <a:picLocks noChangeAspect="1" noChangeArrowheads="1"/>
          </p:cNvPicPr>
          <p:nvPr/>
        </p:nvPicPr>
        <p:blipFill rotWithShape="1">
          <a:blip r:embed="rId4">
            <a:extLst>
              <a:ext uri="{28A0092B-C50C-407E-A947-70E740481C1C}">
                <a14:useLocalDpi xmlns:a14="http://schemas.microsoft.com/office/drawing/2010/main" val="0"/>
              </a:ext>
            </a:extLst>
          </a:blip>
          <a:srcRect l="45813" t="20603" r="2466" b="31806"/>
          <a:stretch/>
        </p:blipFill>
        <p:spPr bwMode="auto">
          <a:xfrm>
            <a:off x="6447084" y="8735"/>
            <a:ext cx="1255239" cy="15400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6743" y="3677399"/>
            <a:ext cx="3904772" cy="2603181"/>
          </a:xfrm>
          <a:prstGeom prst="rect">
            <a:avLst/>
          </a:prstGeom>
        </p:spPr>
      </p:pic>
      <p:sp>
        <p:nvSpPr>
          <p:cNvPr id="9" name="Rectangle 8"/>
          <p:cNvSpPr/>
          <p:nvPr/>
        </p:nvSpPr>
        <p:spPr>
          <a:xfrm>
            <a:off x="8722221" y="156685"/>
            <a:ext cx="3367687" cy="3593431"/>
          </a:xfrm>
          <a:prstGeom prst="rect">
            <a:avLst/>
          </a:prstGeom>
          <a:solidFill>
            <a:schemeClr val="tx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descr="Image may contain: one or more people, people standing and indoor"/>
          <p:cNvPicPr>
            <a:picLocks noChangeAspect="1" noChangeArrowheads="1"/>
          </p:cNvPicPr>
          <p:nvPr/>
        </p:nvPicPr>
        <p:blipFill rotWithShape="1">
          <a:blip r:embed="rId6">
            <a:extLst>
              <a:ext uri="{28A0092B-C50C-407E-A947-70E740481C1C}">
                <a14:useLocalDpi xmlns:a14="http://schemas.microsoft.com/office/drawing/2010/main" val="0"/>
              </a:ext>
            </a:extLst>
          </a:blip>
          <a:srcRect t="22161"/>
          <a:stretch/>
        </p:blipFill>
        <p:spPr bwMode="auto">
          <a:xfrm>
            <a:off x="9023130" y="359221"/>
            <a:ext cx="2823191" cy="2930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761347" y="3319902"/>
            <a:ext cx="3346756" cy="369332"/>
          </a:xfrm>
          <a:prstGeom prst="rect">
            <a:avLst/>
          </a:prstGeom>
          <a:noFill/>
        </p:spPr>
        <p:txBody>
          <a:bodyPr wrap="square" rtlCol="0">
            <a:spAutoFit/>
          </a:bodyPr>
          <a:lstStyle/>
          <a:p>
            <a:r>
              <a:rPr lang="en-US" dirty="0">
                <a:solidFill>
                  <a:schemeClr val="bg1"/>
                </a:solidFill>
              </a:rPr>
              <a:t>Measuring the Dream Symposium</a:t>
            </a:r>
          </a:p>
        </p:txBody>
      </p:sp>
      <p:sp>
        <p:nvSpPr>
          <p:cNvPr id="8" name="TextBox 7"/>
          <p:cNvSpPr txBox="1"/>
          <p:nvPr/>
        </p:nvSpPr>
        <p:spPr>
          <a:xfrm>
            <a:off x="7673003" y="6308152"/>
            <a:ext cx="3904772" cy="370903"/>
          </a:xfrm>
          <a:prstGeom prst="rect">
            <a:avLst/>
          </a:prstGeom>
          <a:noFill/>
        </p:spPr>
        <p:txBody>
          <a:bodyPr wrap="square" rtlCol="0">
            <a:spAutoFit/>
          </a:bodyPr>
          <a:lstStyle/>
          <a:p>
            <a:r>
              <a:rPr lang="en-US" dirty="0">
                <a:solidFill>
                  <a:schemeClr val="bg1"/>
                </a:solidFill>
              </a:rPr>
              <a:t>INSS: “Smart Cities” Conference</a:t>
            </a:r>
          </a:p>
        </p:txBody>
      </p:sp>
    </p:spTree>
    <p:extLst>
      <p:ext uri="{BB962C8B-B14F-4D97-AF65-F5344CB8AC3E}">
        <p14:creationId xmlns:p14="http://schemas.microsoft.com/office/powerpoint/2010/main" val="1428657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991352"/>
            <a:ext cx="7687733" cy="5866647"/>
          </a:xfrm>
          <a:prstGeom prst="rect">
            <a:avLst/>
          </a:prstGeom>
          <a:solidFill>
            <a:srgbClr val="2626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7117358" y="1328012"/>
            <a:ext cx="4586962" cy="3909006"/>
          </a:xfrm>
          <a:prstGeom prst="rect">
            <a:avLst/>
          </a:prstGeom>
          <a:solidFill>
            <a:schemeClr val="tx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2"/>
          <p:cNvSpPr>
            <a:spLocks noGrp="1"/>
          </p:cNvSpPr>
          <p:nvPr>
            <p:ph type="title"/>
          </p:nvPr>
        </p:nvSpPr>
        <p:spPr/>
        <p:txBody>
          <a:bodyPr/>
          <a:lstStyle/>
          <a:p>
            <a:r>
              <a:rPr lang="en-US" dirty="0"/>
              <a:t>Student profile</a:t>
            </a:r>
          </a:p>
        </p:txBody>
      </p:sp>
      <p:sp>
        <p:nvSpPr>
          <p:cNvPr id="28" name="TextBox 27"/>
          <p:cNvSpPr txBox="1"/>
          <p:nvPr/>
        </p:nvSpPr>
        <p:spPr>
          <a:xfrm>
            <a:off x="180975" y="3266347"/>
            <a:ext cx="6851074" cy="3302806"/>
          </a:xfrm>
          <a:prstGeom prst="rect">
            <a:avLst/>
          </a:prstGeom>
          <a:noFill/>
        </p:spPr>
        <p:txBody>
          <a:bodyPr wrap="square" rtlCol="0">
            <a:noAutofit/>
          </a:bodyPr>
          <a:lstStyle/>
          <a:p>
            <a:pPr marL="285750" lvl="0" indent="-285750">
              <a:buFont typeface="Arial" panose="020B0604020202020204" pitchFamily="34" charset="0"/>
              <a:buChar char="•"/>
              <a:defRPr/>
            </a:pPr>
            <a:r>
              <a:rPr lang="en-US" b="1" dirty="0">
                <a:solidFill>
                  <a:prstClr val="white"/>
                </a:solidFill>
              </a:rPr>
              <a:t>Fall 2016:  </a:t>
            </a:r>
            <a:r>
              <a:rPr lang="en-US" dirty="0">
                <a:solidFill>
                  <a:prstClr val="white"/>
                </a:solidFill>
              </a:rPr>
              <a:t>Submits proposal for SLS course development funding pertaining to the SLS theme of “creating sustainable communities.”</a:t>
            </a:r>
            <a:endParaRPr lang="en-US" b="1" dirty="0">
              <a:solidFill>
                <a:prstClr val="white"/>
              </a:solidFill>
            </a:endParaRPr>
          </a:p>
          <a:p>
            <a:pPr marL="285750" lvl="0" indent="-285750">
              <a:buFont typeface="Arial" panose="020B0604020202020204" pitchFamily="34" charset="0"/>
              <a:buChar char="•"/>
              <a:defRPr/>
            </a:pPr>
            <a:r>
              <a:rPr lang="en-US" b="1" dirty="0">
                <a:solidFill>
                  <a:prstClr val="white"/>
                </a:solidFill>
              </a:rPr>
              <a:t>Spring 2017: </a:t>
            </a:r>
            <a:r>
              <a:rPr lang="en-US" dirty="0">
                <a:solidFill>
                  <a:prstClr val="white"/>
                </a:solidFill>
              </a:rPr>
              <a:t>Is awarded funding and begins developing “Sustainable Marketing” undergraduate course.</a:t>
            </a:r>
          </a:p>
          <a:p>
            <a:pPr marL="285750" lvl="0" indent="-285750">
              <a:buFont typeface="Arial" panose="020B0604020202020204" pitchFamily="34" charset="0"/>
              <a:buChar char="•"/>
              <a:defRPr/>
            </a:pPr>
            <a:r>
              <a:rPr lang="en-US" b="1" dirty="0">
                <a:solidFill>
                  <a:prstClr val="white"/>
                </a:solidFill>
              </a:rPr>
              <a:t>Summer 2017: </a:t>
            </a:r>
            <a:r>
              <a:rPr lang="en-US" dirty="0">
                <a:solidFill>
                  <a:prstClr val="white"/>
                </a:solidFill>
              </a:rPr>
              <a:t>Continues developing “Sustainable Marketing” course, receives SLS course affiliation, presents research at the International Symposium on Sustainable Fashion Consumption.</a:t>
            </a:r>
            <a:endParaRPr lang="en-US" b="1" dirty="0">
              <a:solidFill>
                <a:prstClr val="white"/>
              </a:solidFill>
            </a:endParaRPr>
          </a:p>
          <a:p>
            <a:pPr marL="285750" lvl="0" indent="-285750">
              <a:buFont typeface="Arial" panose="020B0604020202020204" pitchFamily="34" charset="0"/>
              <a:buChar char="•"/>
              <a:defRPr/>
            </a:pPr>
            <a:r>
              <a:rPr lang="en-US" b="1" dirty="0">
                <a:solidFill>
                  <a:prstClr val="white"/>
                </a:solidFill>
              </a:rPr>
              <a:t>AY2018 and beyond: </a:t>
            </a:r>
            <a:r>
              <a:rPr lang="en-US" dirty="0">
                <a:solidFill>
                  <a:srgbClr val="EEEEEE"/>
                </a:solidFill>
              </a:rPr>
              <a:t>Teaches </a:t>
            </a:r>
            <a:r>
              <a:rPr lang="en-US" dirty="0">
                <a:solidFill>
                  <a:prstClr val="white"/>
                </a:solidFill>
              </a:rPr>
              <a:t>“Sustainable Marketing” course and continues research investigating the impact of sustainability on marketing outcomes</a:t>
            </a:r>
            <a:endParaRPr lang="en-US" dirty="0">
              <a:solidFill>
                <a:srgbClr val="EEEEEE"/>
              </a:solidFill>
            </a:endParaRPr>
          </a:p>
          <a:p>
            <a:pPr marL="285750" lvl="0" indent="-285750">
              <a:buFont typeface="Arial" panose="020B0604020202020204" pitchFamily="34" charset="0"/>
              <a:buChar char="•"/>
              <a:defRPr/>
            </a:pPr>
            <a:r>
              <a:rPr lang="en-US" b="1" dirty="0">
                <a:solidFill>
                  <a:prstClr val="white"/>
                </a:solidFill>
              </a:rPr>
              <a:t>Career Interest: </a:t>
            </a:r>
            <a:r>
              <a:rPr lang="en-US" dirty="0">
                <a:solidFill>
                  <a:prstClr val="white"/>
                </a:solidFill>
              </a:rPr>
              <a:t>Influencing the next generation of business leaders through sustainability-focused courses and empirical research</a:t>
            </a:r>
            <a:endParaRPr lang="en-US" dirty="0">
              <a:solidFill>
                <a:srgbClr val="EEEEEE"/>
              </a:solidFill>
            </a:endParaRPr>
          </a:p>
        </p:txBody>
      </p:sp>
      <p:sp>
        <p:nvSpPr>
          <p:cNvPr id="39" name="TextBox 38"/>
          <p:cNvSpPr txBox="1"/>
          <p:nvPr/>
        </p:nvSpPr>
        <p:spPr>
          <a:xfrm>
            <a:off x="399011" y="1169095"/>
            <a:ext cx="6675120" cy="430942"/>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a:ea typeface="+mn-ea"/>
                <a:cs typeface="+mn-cs"/>
              </a:rPr>
              <a:t>Dionne Nickerson, PhD Marketing, 2019</a:t>
            </a:r>
          </a:p>
        </p:txBody>
      </p:sp>
      <p:sp>
        <p:nvSpPr>
          <p:cNvPr id="4" name="TextBox 3"/>
          <p:cNvSpPr txBox="1"/>
          <p:nvPr/>
        </p:nvSpPr>
        <p:spPr>
          <a:xfrm>
            <a:off x="241069" y="1600037"/>
            <a:ext cx="6625244" cy="1666310"/>
          </a:xfrm>
          <a:prstGeom prst="rect">
            <a:avLst/>
          </a:prstGeom>
          <a:noFill/>
        </p:spPr>
        <p:txBody>
          <a:bodyPr wrap="square" rtlCol="0" anchor="ctr" anchorCtr="0">
            <a:noAutofit/>
          </a:bodyPr>
          <a:lstStyle/>
          <a:p>
            <a:pPr algn="ctr">
              <a:defRPr/>
            </a:pPr>
            <a:r>
              <a:rPr lang="en-US" dirty="0">
                <a:solidFill>
                  <a:srgbClr val="EEB211"/>
                </a:solidFill>
              </a:rPr>
              <a:t>“I am grateful for the support provided through SLS for my very first course at Georgia Tech! Since I am building this course from the ground up, the SLS support has been instrumental. I have already been able to network with scholars from around the world on how to effectively integrate sustainability into more traditional disciplines.”</a:t>
            </a:r>
          </a:p>
        </p:txBody>
      </p:sp>
      <p:sp>
        <p:nvSpPr>
          <p:cNvPr id="8" name="TextBox 7"/>
          <p:cNvSpPr txBox="1"/>
          <p:nvPr/>
        </p:nvSpPr>
        <p:spPr>
          <a:xfrm>
            <a:off x="7177577" y="4826213"/>
            <a:ext cx="4881233" cy="353943"/>
          </a:xfrm>
          <a:prstGeom prst="rect">
            <a:avLst/>
          </a:prstGeom>
          <a:noFill/>
        </p:spPr>
        <p:txBody>
          <a:bodyPr wrap="square" rtlCol="0">
            <a:spAutoFit/>
          </a:bodyPr>
          <a:lstStyle/>
          <a:p>
            <a:r>
              <a:rPr lang="en-US" sz="1700" dirty="0">
                <a:solidFill>
                  <a:schemeClr val="bg1"/>
                </a:solidFill>
              </a:rPr>
              <a:t>Symposium on Sustainable Fashion Consumption</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3094" y="1566014"/>
            <a:ext cx="4265559" cy="3199169"/>
          </a:xfrm>
          <a:prstGeom prst="rect">
            <a:avLst/>
          </a:prstGeom>
        </p:spPr>
      </p:pic>
    </p:spTree>
    <p:extLst>
      <p:ext uri="{BB962C8B-B14F-4D97-AF65-F5344CB8AC3E}">
        <p14:creationId xmlns:p14="http://schemas.microsoft.com/office/powerpoint/2010/main" val="3370380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Shape 82"/>
          <p:cNvSpPr/>
          <p:nvPr/>
        </p:nvSpPr>
        <p:spPr>
          <a:xfrm>
            <a:off x="0" y="991351"/>
            <a:ext cx="7688000" cy="5866400"/>
          </a:xfrm>
          <a:prstGeom prst="rect">
            <a:avLst/>
          </a:prstGeom>
          <a:solidFill>
            <a:srgbClr val="262626"/>
          </a:solidFill>
          <a:ln>
            <a:noFill/>
          </a:ln>
        </p:spPr>
        <p:txBody>
          <a:bodyPr lIns="91433" tIns="45700" rIns="91433" bIns="45700" anchor="ctr" anchorCtr="0">
            <a:noAutofit/>
          </a:bodyPr>
          <a:lstStyle/>
          <a:p>
            <a:pPr algn="ctr">
              <a:buClr>
                <a:schemeClr val="lt1"/>
              </a:buClr>
            </a:pPr>
            <a:endParaRPr sz="1867">
              <a:solidFill>
                <a:srgbClr val="FFFFFF"/>
              </a:solidFill>
              <a:latin typeface="Calibri"/>
              <a:ea typeface="Calibri"/>
              <a:cs typeface="Calibri"/>
              <a:sym typeface="Calibri"/>
            </a:endParaRPr>
          </a:p>
        </p:txBody>
      </p:sp>
      <p:sp>
        <p:nvSpPr>
          <p:cNvPr id="83" name="Shape 83"/>
          <p:cNvSpPr/>
          <p:nvPr/>
        </p:nvSpPr>
        <p:spPr>
          <a:xfrm>
            <a:off x="7117358" y="1328012"/>
            <a:ext cx="4586799" cy="3908800"/>
          </a:xfrm>
          <a:prstGeom prst="rect">
            <a:avLst/>
          </a:prstGeom>
          <a:solidFill>
            <a:schemeClr val="lt1"/>
          </a:solidFill>
          <a:ln>
            <a:noFill/>
          </a:ln>
          <a:effectLst>
            <a:outerShdw blurRad="50799" dist="38100" dir="5400000" algn="t" rotWithShape="0">
              <a:srgbClr val="000000">
                <a:alpha val="40000"/>
              </a:srgbClr>
            </a:outerShdw>
          </a:effectLst>
        </p:spPr>
        <p:txBody>
          <a:bodyPr lIns="91433" tIns="45700" rIns="91433" bIns="45700" anchor="ctr" anchorCtr="0">
            <a:noAutofit/>
          </a:bodyPr>
          <a:lstStyle/>
          <a:p>
            <a:pPr algn="ctr">
              <a:buClr>
                <a:schemeClr val="lt1"/>
              </a:buClr>
            </a:pPr>
            <a:endParaRPr sz="1867">
              <a:solidFill>
                <a:srgbClr val="FFFFFF"/>
              </a:solidFill>
              <a:latin typeface="Calibri"/>
              <a:ea typeface="Calibri"/>
              <a:cs typeface="Calibri"/>
              <a:sym typeface="Calibri"/>
            </a:endParaRPr>
          </a:p>
        </p:txBody>
      </p:sp>
      <p:sp>
        <p:nvSpPr>
          <p:cNvPr id="84" name="Shape 84"/>
          <p:cNvSpPr txBox="1">
            <a:spLocks noGrp="1"/>
          </p:cNvSpPr>
          <p:nvPr>
            <p:ph type="title"/>
          </p:nvPr>
        </p:nvSpPr>
        <p:spPr>
          <a:xfrm>
            <a:off x="0" y="0"/>
            <a:ext cx="7688000" cy="991600"/>
          </a:xfrm>
          <a:prstGeom prst="rect">
            <a:avLst/>
          </a:prstGeom>
          <a:solidFill>
            <a:schemeClr val="dk1"/>
          </a:solidFill>
          <a:ln>
            <a:noFill/>
          </a:ln>
        </p:spPr>
        <p:txBody>
          <a:bodyPr vert="horz" lIns="274300" tIns="45700" rIns="91433" bIns="45700" rtlCol="0" anchor="ctr" anchorCtr="0">
            <a:noAutofit/>
          </a:bodyPr>
          <a:lstStyle/>
          <a:p>
            <a:pPr>
              <a:spcBef>
                <a:spcPts val="0"/>
              </a:spcBef>
              <a:buClr>
                <a:srgbClr val="EEB211"/>
              </a:buClr>
              <a:buSzPct val="25000"/>
            </a:pPr>
            <a:r>
              <a:rPr lang="en" cap="none">
                <a:ea typeface="Calibri"/>
                <a:cs typeface="Calibri"/>
                <a:sym typeface="Calibri"/>
              </a:rPr>
              <a:t>STUDENT PROFILE</a:t>
            </a:r>
          </a:p>
        </p:txBody>
      </p:sp>
      <p:sp>
        <p:nvSpPr>
          <p:cNvPr id="85" name="Shape 85"/>
          <p:cNvSpPr txBox="1"/>
          <p:nvPr/>
        </p:nvSpPr>
        <p:spPr>
          <a:xfrm>
            <a:off x="160408" y="3266149"/>
            <a:ext cx="7152400" cy="3591600"/>
          </a:xfrm>
          <a:prstGeom prst="rect">
            <a:avLst/>
          </a:prstGeom>
          <a:noFill/>
          <a:ln>
            <a:noFill/>
          </a:ln>
        </p:spPr>
        <p:txBody>
          <a:bodyPr lIns="91433" tIns="45700" rIns="91433" bIns="45700" anchor="t" anchorCtr="0">
            <a:noAutofit/>
          </a:bodyPr>
          <a:lstStyle/>
          <a:p>
            <a:pPr marL="287859" indent="-287859">
              <a:buClr>
                <a:srgbClr val="FFFFFF"/>
              </a:buClr>
              <a:buSzPct val="100000"/>
              <a:buFont typeface="Arial"/>
              <a:buChar char="•"/>
            </a:pPr>
            <a:r>
              <a:rPr lang="en" sz="1867" b="1" dirty="0">
                <a:solidFill>
                  <a:schemeClr val="lt1"/>
                </a:solidFill>
                <a:latin typeface="Calibri"/>
                <a:ea typeface="Calibri"/>
                <a:cs typeface="Calibri"/>
                <a:sym typeface="Calibri"/>
              </a:rPr>
              <a:t>Fall 2014: Founded on-campus chapter of Volunteers Around the World, committed to providing critical health care to international communities in a sustainable way</a:t>
            </a:r>
          </a:p>
          <a:p>
            <a:pPr marL="287859" indent="-287859">
              <a:buClr>
                <a:srgbClr val="FFFFFF"/>
              </a:buClr>
              <a:buSzPct val="100000"/>
              <a:buFont typeface="Arial"/>
              <a:buChar char="•"/>
            </a:pPr>
            <a:r>
              <a:rPr lang="en" sz="1867" b="1" dirty="0">
                <a:solidFill>
                  <a:srgbClr val="FFFFFF"/>
                </a:solidFill>
                <a:latin typeface="Calibri"/>
                <a:ea typeface="Calibri"/>
                <a:cs typeface="Calibri"/>
                <a:sym typeface="Calibri"/>
              </a:rPr>
              <a:t>Spring 2014: Began proposing a project based on the QEP -- a new undergraduate major in Global Health Systems and Technology </a:t>
            </a:r>
          </a:p>
          <a:p>
            <a:pPr marL="287859" indent="-287859">
              <a:buClr>
                <a:srgbClr val="FFFFFF"/>
              </a:buClr>
              <a:buSzPct val="100000"/>
              <a:buFont typeface="Arial"/>
              <a:buChar char="•"/>
            </a:pPr>
            <a:r>
              <a:rPr lang="en" sz="1867" b="1" dirty="0">
                <a:solidFill>
                  <a:srgbClr val="FFFFFF"/>
                </a:solidFill>
                <a:latin typeface="Calibri"/>
                <a:ea typeface="Calibri"/>
                <a:cs typeface="Calibri"/>
                <a:sym typeface="Calibri"/>
              </a:rPr>
              <a:t>Spring 2017: </a:t>
            </a:r>
            <a:r>
              <a:rPr lang="en" sz="1870" b="1" dirty="0">
                <a:solidFill>
                  <a:srgbClr val="FFFFFF"/>
                </a:solidFill>
                <a:latin typeface="Calibri"/>
                <a:ea typeface="Calibri"/>
                <a:cs typeface="Calibri"/>
                <a:sym typeface="Calibri"/>
              </a:rPr>
              <a:t>Joined</a:t>
            </a:r>
            <a:r>
              <a:rPr lang="en" sz="1867" b="1" dirty="0">
                <a:solidFill>
                  <a:srgbClr val="FFFFFF"/>
                </a:solidFill>
                <a:latin typeface="Calibri"/>
                <a:ea typeface="Calibri"/>
                <a:cs typeface="Calibri"/>
                <a:sym typeface="Calibri"/>
              </a:rPr>
              <a:t> SLS Advisory Board, with the chance to engage with peers on UN RCE application and meet like-minded students</a:t>
            </a:r>
          </a:p>
          <a:p>
            <a:pPr marL="287859" indent="-287859">
              <a:buClr>
                <a:srgbClr val="FFFFFF"/>
              </a:buClr>
              <a:buSzPct val="100000"/>
              <a:buFont typeface="Calibri"/>
              <a:buChar char="•"/>
            </a:pPr>
            <a:r>
              <a:rPr lang="en" sz="1867" b="1" dirty="0">
                <a:solidFill>
                  <a:srgbClr val="FFFFFF"/>
                </a:solidFill>
                <a:latin typeface="Calibri"/>
                <a:ea typeface="Calibri"/>
                <a:cs typeface="Calibri"/>
                <a:sym typeface="Calibri"/>
              </a:rPr>
              <a:t>Summer 2017: Joined Global Health Corps as a Global Policy Associate with IntraHealth International, supporting health workforce development around the world</a:t>
            </a:r>
          </a:p>
          <a:p>
            <a:pPr marL="287859" indent="-287859">
              <a:buClr>
                <a:srgbClr val="FFFFFF"/>
              </a:buClr>
              <a:buSzPct val="100000"/>
              <a:buFont typeface="Arial"/>
              <a:buChar char="•"/>
            </a:pPr>
            <a:r>
              <a:rPr lang="en" sz="1867" b="1" dirty="0">
                <a:solidFill>
                  <a:srgbClr val="FFFFFF"/>
                </a:solidFill>
                <a:latin typeface="Calibri"/>
                <a:ea typeface="Calibri"/>
                <a:cs typeface="Calibri"/>
                <a:sym typeface="Calibri"/>
              </a:rPr>
              <a:t>Career Interest: Global health security and universal health coverage</a:t>
            </a:r>
          </a:p>
        </p:txBody>
      </p:sp>
      <p:sp>
        <p:nvSpPr>
          <p:cNvPr id="86" name="Shape 86"/>
          <p:cNvSpPr txBox="1"/>
          <p:nvPr/>
        </p:nvSpPr>
        <p:spPr>
          <a:xfrm>
            <a:off x="399011" y="1169095"/>
            <a:ext cx="6675200" cy="430800"/>
          </a:xfrm>
          <a:prstGeom prst="rect">
            <a:avLst/>
          </a:prstGeom>
          <a:noFill/>
          <a:ln>
            <a:noFill/>
          </a:ln>
        </p:spPr>
        <p:txBody>
          <a:bodyPr lIns="91433" tIns="45700" rIns="91433" bIns="45700" anchor="t" anchorCtr="0">
            <a:noAutofit/>
          </a:bodyPr>
          <a:lstStyle/>
          <a:p>
            <a:pPr>
              <a:buClr>
                <a:srgbClr val="FFFFFF"/>
              </a:buClr>
              <a:buSzPct val="25000"/>
            </a:pPr>
            <a:r>
              <a:rPr lang="en" sz="2667" b="1">
                <a:solidFill>
                  <a:srgbClr val="FFFFFF"/>
                </a:solidFill>
                <a:latin typeface="Calibri"/>
                <a:ea typeface="Calibri"/>
                <a:cs typeface="Calibri"/>
                <a:sym typeface="Calibri"/>
              </a:rPr>
              <a:t>Arush Lal, BSBA, 2017</a:t>
            </a:r>
          </a:p>
        </p:txBody>
      </p:sp>
      <p:sp>
        <p:nvSpPr>
          <p:cNvPr id="87" name="Shape 87"/>
          <p:cNvSpPr txBox="1"/>
          <p:nvPr/>
        </p:nvSpPr>
        <p:spPr>
          <a:xfrm>
            <a:off x="241065" y="1600033"/>
            <a:ext cx="6833200" cy="1666000"/>
          </a:xfrm>
          <a:prstGeom prst="rect">
            <a:avLst/>
          </a:prstGeom>
          <a:noFill/>
          <a:ln>
            <a:noFill/>
          </a:ln>
        </p:spPr>
        <p:txBody>
          <a:bodyPr lIns="91433" tIns="45700" rIns="91433" bIns="45700" anchor="ctr" anchorCtr="0">
            <a:noAutofit/>
          </a:bodyPr>
          <a:lstStyle/>
          <a:p>
            <a:pPr algn="ctr">
              <a:buClr>
                <a:srgbClr val="EEB211"/>
              </a:buClr>
              <a:buSzPct val="25000"/>
            </a:pPr>
            <a:r>
              <a:rPr lang="en" sz="1867">
                <a:solidFill>
                  <a:srgbClr val="EEB211"/>
                </a:solidFill>
                <a:latin typeface="Calibri"/>
                <a:ea typeface="Calibri"/>
                <a:cs typeface="Calibri"/>
                <a:sym typeface="Calibri"/>
              </a:rPr>
              <a:t>“SLS is an incredible initiative that mobilizes our campus community to explo</a:t>
            </a:r>
            <a:r>
              <a:rPr lang="en" sz="2400">
                <a:solidFill>
                  <a:srgbClr val="EEB211"/>
                </a:solidFill>
                <a:latin typeface="Calibri"/>
                <a:ea typeface="Calibri"/>
                <a:cs typeface="Calibri"/>
                <a:sym typeface="Calibri"/>
              </a:rPr>
              <a:t>re</a:t>
            </a:r>
            <a:r>
              <a:rPr lang="en" sz="1867">
                <a:solidFill>
                  <a:srgbClr val="EEB211"/>
                </a:solidFill>
                <a:latin typeface="Calibri"/>
                <a:ea typeface="Calibri"/>
                <a:cs typeface="Calibri"/>
                <a:sym typeface="Calibri"/>
              </a:rPr>
              <a:t> how to engage on </a:t>
            </a:r>
            <a:r>
              <a:rPr lang="en" sz="2400">
                <a:solidFill>
                  <a:srgbClr val="EEB211"/>
                </a:solidFill>
                <a:latin typeface="Calibri"/>
                <a:ea typeface="Calibri"/>
                <a:cs typeface="Calibri"/>
                <a:sym typeface="Calibri"/>
              </a:rPr>
              <a:t>international issues</a:t>
            </a:r>
            <a:r>
              <a:rPr lang="en" sz="1867">
                <a:solidFill>
                  <a:srgbClr val="EEB211"/>
                </a:solidFill>
                <a:latin typeface="Calibri"/>
                <a:ea typeface="Calibri"/>
                <a:cs typeface="Calibri"/>
                <a:sym typeface="Calibri"/>
              </a:rPr>
              <a:t>, providing a pathway to </a:t>
            </a:r>
            <a:r>
              <a:rPr lang="en" sz="2400">
                <a:solidFill>
                  <a:srgbClr val="EEB211"/>
                </a:solidFill>
                <a:latin typeface="Calibri"/>
                <a:ea typeface="Calibri"/>
                <a:cs typeface="Calibri"/>
                <a:sym typeface="Calibri"/>
              </a:rPr>
              <a:t>becoming</a:t>
            </a:r>
            <a:r>
              <a:rPr lang="en" sz="1867">
                <a:solidFill>
                  <a:srgbClr val="EEB211"/>
                </a:solidFill>
                <a:latin typeface="Calibri"/>
                <a:ea typeface="Calibri"/>
                <a:cs typeface="Calibri"/>
                <a:sym typeface="Calibri"/>
              </a:rPr>
              <a:t> true global citizens that are dedicated and driven to </a:t>
            </a:r>
            <a:r>
              <a:rPr lang="en" sz="2400">
                <a:solidFill>
                  <a:srgbClr val="EEB211"/>
                </a:solidFill>
                <a:latin typeface="Calibri"/>
                <a:ea typeface="Calibri"/>
                <a:cs typeface="Calibri"/>
                <a:sym typeface="Calibri"/>
              </a:rPr>
              <a:t>developing solutions for</a:t>
            </a:r>
            <a:r>
              <a:rPr lang="en" sz="1867">
                <a:solidFill>
                  <a:srgbClr val="EEB211"/>
                </a:solidFill>
                <a:latin typeface="Calibri"/>
                <a:ea typeface="Calibri"/>
                <a:cs typeface="Calibri"/>
                <a:sym typeface="Calibri"/>
              </a:rPr>
              <a:t> a better tomorrow.”</a:t>
            </a:r>
          </a:p>
        </p:txBody>
      </p:sp>
      <p:pic>
        <p:nvPicPr>
          <p:cNvPr id="88" name="Shape 88" descr="Me with VAW Patient Albania.jpg"/>
          <p:cNvPicPr preferRelativeResize="0"/>
          <p:nvPr/>
        </p:nvPicPr>
        <p:blipFill rotWithShape="1">
          <a:blip r:embed="rId3">
            <a:alphaModFix/>
          </a:blip>
          <a:srcRect t="25015" r="10825" b="17988"/>
          <a:stretch/>
        </p:blipFill>
        <p:spPr>
          <a:xfrm>
            <a:off x="7117367" y="1327999"/>
            <a:ext cx="4586800" cy="3908800"/>
          </a:xfrm>
          <a:prstGeom prst="rect">
            <a:avLst/>
          </a:prstGeom>
          <a:noFill/>
          <a:ln>
            <a:noFill/>
          </a:ln>
        </p:spPr>
      </p:pic>
    </p:spTree>
    <p:extLst>
      <p:ext uri="{BB962C8B-B14F-4D97-AF65-F5344CB8AC3E}">
        <p14:creationId xmlns:p14="http://schemas.microsoft.com/office/powerpoint/2010/main" val="3350313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991352"/>
            <a:ext cx="7687733" cy="5866647"/>
          </a:xfrm>
          <a:prstGeom prst="rect">
            <a:avLst/>
          </a:prstGeom>
          <a:solidFill>
            <a:srgbClr val="2626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7117358" y="1328012"/>
            <a:ext cx="4586962" cy="3909006"/>
          </a:xfrm>
          <a:prstGeom prst="rect">
            <a:avLst/>
          </a:prstGeom>
          <a:solidFill>
            <a:schemeClr val="tx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2"/>
          <p:cNvSpPr>
            <a:spLocks noGrp="1"/>
          </p:cNvSpPr>
          <p:nvPr>
            <p:ph type="title"/>
          </p:nvPr>
        </p:nvSpPr>
        <p:spPr/>
        <p:txBody>
          <a:bodyPr/>
          <a:lstStyle/>
          <a:p>
            <a:r>
              <a:rPr lang="en-US" dirty="0"/>
              <a:t>Student profile</a:t>
            </a:r>
          </a:p>
        </p:txBody>
      </p:sp>
      <p:sp>
        <p:nvSpPr>
          <p:cNvPr id="28" name="TextBox 27"/>
          <p:cNvSpPr txBox="1"/>
          <p:nvPr/>
        </p:nvSpPr>
        <p:spPr>
          <a:xfrm>
            <a:off x="180975" y="3266347"/>
            <a:ext cx="6851074" cy="3302806"/>
          </a:xfrm>
          <a:prstGeom prst="rect">
            <a:avLst/>
          </a:prstGeom>
          <a:noFill/>
        </p:spPr>
        <p:txBody>
          <a:bodyPr wrap="square" rtlCol="0">
            <a:noAutofit/>
          </a:bodyPr>
          <a:lstStyle/>
          <a:p>
            <a:pPr marL="285750" indent="-285750">
              <a:buFont typeface="Arial" panose="020B0604020202020204" pitchFamily="34" charset="0"/>
              <a:buChar char="•"/>
            </a:pPr>
            <a:r>
              <a:rPr lang="en-US" b="1" dirty="0"/>
              <a:t>Winter 2015</a:t>
            </a:r>
            <a:r>
              <a:rPr lang="en-US" dirty="0"/>
              <a:t>: Attended the GREEN program Renewable Energy and Sustainability Study Abroad Program in Iceland</a:t>
            </a:r>
          </a:p>
          <a:p>
            <a:pPr marL="285750" indent="-285750">
              <a:buFont typeface="Arial" panose="020B0604020202020204" pitchFamily="34" charset="0"/>
              <a:buChar char="•"/>
            </a:pPr>
            <a:r>
              <a:rPr lang="en-US" b="1" dirty="0"/>
              <a:t>Spring 2016</a:t>
            </a:r>
            <a:r>
              <a:rPr lang="en-US" dirty="0"/>
              <a:t>: Took the SLS Sustainable Community Principles Course</a:t>
            </a:r>
          </a:p>
          <a:p>
            <a:pPr marL="285750" indent="-285750">
              <a:buFont typeface="Arial" panose="020B0604020202020204" pitchFamily="34" charset="0"/>
              <a:buChar char="•"/>
            </a:pPr>
            <a:r>
              <a:rPr lang="en-US" b="1" dirty="0"/>
              <a:t>Fall 2016</a:t>
            </a:r>
            <a:r>
              <a:rPr lang="en-US" dirty="0"/>
              <a:t>: Attended the First Annual Just Energy Summit in Atlanta</a:t>
            </a:r>
          </a:p>
          <a:p>
            <a:pPr marL="285750" indent="-285750">
              <a:buFont typeface="Arial" panose="020B0604020202020204" pitchFamily="34" charset="0"/>
              <a:buChar char="•"/>
            </a:pPr>
            <a:r>
              <a:rPr lang="en-US" b="1" dirty="0"/>
              <a:t>AY 2018 and beyond: </a:t>
            </a:r>
            <a:r>
              <a:rPr lang="en-US" dirty="0"/>
              <a:t>Continue to attend SLS events, president of Epic Intentions, a student organization that does consulting for non-profit organizations</a:t>
            </a:r>
          </a:p>
          <a:p>
            <a:pPr marL="285750" indent="-285750">
              <a:buFont typeface="Arial" panose="020B0604020202020204" pitchFamily="34" charset="0"/>
              <a:buChar char="•"/>
            </a:pPr>
            <a:r>
              <a:rPr lang="en-US" b="1" dirty="0"/>
              <a:t>Career Interest: </a:t>
            </a:r>
            <a:r>
              <a:rPr lang="en-US" dirty="0"/>
              <a:t>Researching in technology and global development</a:t>
            </a:r>
            <a:endParaRPr lang="en-US" b="1" dirty="0"/>
          </a:p>
          <a:p>
            <a:pPr marL="285750" indent="-285750">
              <a:buFont typeface="Arial" panose="020B0604020202020204" pitchFamily="34" charset="0"/>
              <a:buChar char="•"/>
            </a:pPr>
            <a:endParaRPr lang="en-US" b="1" dirty="0"/>
          </a:p>
          <a:p>
            <a:br>
              <a:rPr lang="en-US" dirty="0"/>
            </a:br>
            <a:endParaRPr lang="en-US" dirty="0">
              <a:solidFill>
                <a:srgbClr val="EEEEEE"/>
              </a:solidFill>
            </a:endParaRPr>
          </a:p>
        </p:txBody>
      </p:sp>
      <p:sp>
        <p:nvSpPr>
          <p:cNvPr id="39" name="TextBox 38"/>
          <p:cNvSpPr txBox="1"/>
          <p:nvPr/>
        </p:nvSpPr>
        <p:spPr>
          <a:xfrm>
            <a:off x="399011" y="1169095"/>
            <a:ext cx="6675120" cy="430942"/>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white"/>
                </a:solidFill>
                <a:effectLst/>
                <a:uLnTx/>
                <a:uFillTx/>
                <a:latin typeface="Calibri"/>
                <a:ea typeface="+mn-ea"/>
                <a:cs typeface="+mn-cs"/>
              </a:rPr>
              <a:t>Suraj</a:t>
            </a:r>
            <a:r>
              <a:rPr kumimoji="0" lang="en-US" sz="2700" b="1" i="0" u="none" strike="noStrike" kern="1200" cap="none" spc="0" normalizeH="0" baseline="0" noProof="0" dirty="0">
                <a:ln>
                  <a:noFill/>
                </a:ln>
                <a:solidFill>
                  <a:prstClr val="white"/>
                </a:solidFill>
                <a:effectLst/>
                <a:uLnTx/>
                <a:uFillTx/>
                <a:latin typeface="Calibri"/>
                <a:ea typeface="+mn-ea"/>
                <a:cs typeface="+mn-cs"/>
              </a:rPr>
              <a:t> Sehgal, Marketing, 2018</a:t>
            </a:r>
          </a:p>
        </p:txBody>
      </p:sp>
      <p:sp>
        <p:nvSpPr>
          <p:cNvPr id="4" name="TextBox 3"/>
          <p:cNvSpPr txBox="1"/>
          <p:nvPr/>
        </p:nvSpPr>
        <p:spPr>
          <a:xfrm>
            <a:off x="241069" y="1600037"/>
            <a:ext cx="6625244" cy="1666310"/>
          </a:xfrm>
          <a:prstGeom prst="rect">
            <a:avLst/>
          </a:prstGeom>
          <a:noFill/>
        </p:spPr>
        <p:txBody>
          <a:bodyPr wrap="square" rtlCol="0" anchor="ctr" anchorCtr="0">
            <a:noAutofit/>
          </a:bodyPr>
          <a:lstStyle/>
          <a:p>
            <a:pPr algn="ctr">
              <a:defRPr/>
            </a:pPr>
            <a:r>
              <a:rPr lang="en-US" dirty="0">
                <a:solidFill>
                  <a:srgbClr val="EEB211"/>
                </a:solidFill>
              </a:rPr>
              <a:t>“To me, sustainability has always been a vague concept. Today, it has become an ideal that communities are often striving for. Through Serve-Learn-Sustain, I have had the opportunity to explore the multiple aspects of sustainable communities, including the equal importance of economy, environment, and equity.”</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4878" y="1743269"/>
            <a:ext cx="4371921" cy="2914614"/>
          </a:xfrm>
          <a:prstGeom prst="rect">
            <a:avLst/>
          </a:prstGeom>
        </p:spPr>
      </p:pic>
    </p:spTree>
    <p:extLst>
      <p:ext uri="{BB962C8B-B14F-4D97-AF65-F5344CB8AC3E}">
        <p14:creationId xmlns:p14="http://schemas.microsoft.com/office/powerpoint/2010/main" val="28491525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White 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White 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2015_editable_slide_template</Template>
  <TotalTime>3592</TotalTime>
  <Words>3616</Words>
  <Application>Microsoft Macintosh PowerPoint</Application>
  <PresentationFormat>Widescreen</PresentationFormat>
  <Paragraphs>263</Paragraphs>
  <Slides>21</Slides>
  <Notes>21</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21</vt:i4>
      </vt:variant>
    </vt:vector>
  </HeadingPairs>
  <TitlesOfParts>
    <vt:vector size="29" baseType="lpstr">
      <vt:lpstr>Roboto Light</vt:lpstr>
      <vt:lpstr>Arial</vt:lpstr>
      <vt:lpstr>Calibri</vt:lpstr>
      <vt:lpstr>Lucida Grande</vt:lpstr>
      <vt:lpstr>Custom Design</vt:lpstr>
      <vt:lpstr>White Main</vt:lpstr>
      <vt:lpstr>1_White Main</vt:lpstr>
      <vt:lpstr>1_Custom Design</vt:lpstr>
      <vt:lpstr>Student profile</vt:lpstr>
      <vt:lpstr>Student profile</vt:lpstr>
      <vt:lpstr>Student profile</vt:lpstr>
      <vt:lpstr>STUDENT PROFILE</vt:lpstr>
      <vt:lpstr>Student profile</vt:lpstr>
      <vt:lpstr>Student profile</vt:lpstr>
      <vt:lpstr>Student profile</vt:lpstr>
      <vt:lpstr>STUDENT PROFILE</vt:lpstr>
      <vt:lpstr>Student profile</vt:lpstr>
      <vt:lpstr>Student profile</vt:lpstr>
      <vt:lpstr>Student profile</vt:lpstr>
      <vt:lpstr>Student profile</vt:lpstr>
      <vt:lpstr>Student profile</vt:lpstr>
      <vt:lpstr>Student profile</vt:lpstr>
      <vt:lpstr>Student profile</vt:lpstr>
      <vt:lpstr>Student profile</vt:lpstr>
      <vt:lpstr>Student profile</vt:lpstr>
      <vt:lpstr>Student profile</vt:lpstr>
      <vt:lpstr>Student profile</vt:lpstr>
      <vt:lpstr>Student profile</vt:lpstr>
      <vt:lpstr>Student profile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cp:keywords/>
  <dc:description/>
  <cp:lastModifiedBy>Stubbs, Isabella D</cp:lastModifiedBy>
  <cp:revision>301</cp:revision>
  <dcterms:created xsi:type="dcterms:W3CDTF">2016-03-09T16:46:53Z</dcterms:created>
  <dcterms:modified xsi:type="dcterms:W3CDTF">2020-06-25T20:31:38Z</dcterms:modified>
  <cp:category/>
</cp:coreProperties>
</file>