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1"/>
    <p:sldMasterId id="2147483683" r:id="rId2"/>
    <p:sldMasterId id="2147483695" r:id="rId3"/>
    <p:sldMasterId id="2147483697" r:id="rId4"/>
  </p:sldMasterIdLst>
  <p:handoutMasterIdLst>
    <p:handoutMasterId r:id="rId18"/>
  </p:handoutMasterIdLst>
  <p:sldIdLst>
    <p:sldId id="263" r:id="rId5"/>
    <p:sldId id="271" r:id="rId6"/>
    <p:sldId id="268" r:id="rId7"/>
    <p:sldId id="269" r:id="rId8"/>
    <p:sldId id="270" r:id="rId9"/>
    <p:sldId id="272" r:id="rId10"/>
    <p:sldId id="273" r:id="rId11"/>
    <p:sldId id="275" r:id="rId12"/>
    <p:sldId id="274" r:id="rId13"/>
    <p:sldId id="276" r:id="rId14"/>
    <p:sldId id="266" r:id="rId15"/>
    <p:sldId id="277" r:id="rId16"/>
    <p:sldId id="278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Roboto" panose="02000000000000000000" pitchFamily="2" charset="0"/>
      <p:regular r:id="rId23"/>
      <p:bold r:id="rId24"/>
      <p:italic r:id="rId25"/>
      <p:boldItalic r:id="rId26"/>
    </p:embeddedFont>
    <p:embeddedFont>
      <p:font typeface="Roboto Slab" panose="020B0604020202020204" charset="0"/>
      <p:regular r:id="rId27"/>
      <p:bold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3" userDrawn="1">
          <p15:clr>
            <a:srgbClr val="A4A3A4"/>
          </p15:clr>
        </p15:guide>
        <p15:guide id="2" pos="2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934B"/>
    <a:srgbClr val="857437"/>
    <a:srgbClr val="003057"/>
    <a:srgbClr val="262626"/>
    <a:srgbClr val="EEB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90" autoAdjust="0"/>
    <p:restoredTop sz="96327"/>
  </p:normalViewPr>
  <p:slideViewPr>
    <p:cSldViewPr snapToGrid="0" snapToObjects="1">
      <p:cViewPr varScale="1">
        <p:scale>
          <a:sx n="102" d="100"/>
          <a:sy n="102" d="100"/>
        </p:scale>
        <p:origin x="894" y="102"/>
      </p:cViewPr>
      <p:guideLst>
        <p:guide orient="horz" pos="773"/>
        <p:guide pos="2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A6E295-2078-3A4C-9B3B-128821A974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3100D-CACA-0F41-B537-339726C6A5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7CCEE-F6A5-9F4C-8CE3-50501077053A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8C585-FF88-2E4D-AADE-9C9529D2F7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F8045-3A37-824A-8710-57C502BDEF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57D50-C692-A448-91EE-4B0FAD320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93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5684" y="1149178"/>
            <a:ext cx="6795912" cy="264389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0" cap="none" spc="0" baseline="0">
                <a:solidFill>
                  <a:srgbClr val="003057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5682" y="3793068"/>
            <a:ext cx="6795913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1800" b="0" cap="none" spc="0" baseline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1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1" y="365125"/>
            <a:ext cx="88011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1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5684" y="1149178"/>
            <a:ext cx="6795912" cy="264389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0" cap="none" spc="0" baseline="0">
                <a:solidFill>
                  <a:srgbClr val="003057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5682" y="3793068"/>
            <a:ext cx="6795913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1800" b="0" cap="none" spc="0" baseline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337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2520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7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8"/>
            <a:ext cx="5617633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8"/>
            <a:ext cx="5638800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7081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79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19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73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3768" y="457201"/>
            <a:ext cx="7497233" cy="49839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50"/>
            <a:ext cx="3932767" cy="31662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88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56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1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1" y="365125"/>
            <a:ext cx="88011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24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8"/>
            <a:ext cx="5617633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8"/>
            <a:ext cx="5638800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2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3768" y="457201"/>
            <a:ext cx="7497233" cy="49839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50"/>
            <a:ext cx="3932767" cy="31662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3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5"/>
            <a:ext cx="11430000" cy="4225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5441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6154" y="5441135"/>
            <a:ext cx="594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5441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baseline="0">
          <a:solidFill>
            <a:srgbClr val="A7934B"/>
          </a:solidFill>
          <a:latin typeface="Roboto Slab" pitchFamily="2" charset="0"/>
          <a:ea typeface="Roboto Slab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95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5"/>
            <a:ext cx="11430000" cy="4225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5441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6154" y="5441135"/>
            <a:ext cx="594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5441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72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baseline="0">
          <a:solidFill>
            <a:srgbClr val="A7934B"/>
          </a:solidFill>
          <a:latin typeface="Roboto Slab" pitchFamily="2" charset="0"/>
          <a:ea typeface="Roboto Slab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ls.gatech.edu/mailing-list/register" TargetMode="External"/><Relationship Id="rId2" Type="http://schemas.openxmlformats.org/officeDocument/2006/relationships/hyperlink" Target="http://www.serve-learn-sustain.gatech.edu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hyperlink" Target="mailto:serve-learn-sustain@gatech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sites/production/files/2015-05/documents/cenr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serve-learn-sustain.gatech.edu/sites/default/files/documents/sls_partnership_strategy_fall_2019.pdf" TargetMode="External"/><Relationship Id="rId4" Type="http://schemas.openxmlformats.org/officeDocument/2006/relationships/hyperlink" Target="https://serve-learn-sustain.gatech.edu/sites/default/files/documents/partnership_advisory_council_2019-2020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BD92938-B0AF-4C9A-BF60-E8531A195DF1}"/>
              </a:ext>
            </a:extLst>
          </p:cNvPr>
          <p:cNvSpPr/>
          <p:nvPr/>
        </p:nvSpPr>
        <p:spPr>
          <a:xfrm>
            <a:off x="9169831" y="5598256"/>
            <a:ext cx="2722535" cy="10952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E95FB-AFDA-C24E-BDC1-87184FFF6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9285" y="926757"/>
            <a:ext cx="6932734" cy="2866311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rPr lang="en-US" b="0" dirty="0">
                <a:solidFill>
                  <a:srgbClr val="003057"/>
                </a:solidFill>
                <a:latin typeface="Roboto Slab" pitchFamily="2" charset="0"/>
                <a:ea typeface="Roboto Slab" pitchFamily="2" charset="0"/>
              </a:rPr>
              <a:t>Welcome to </a:t>
            </a:r>
            <a:br>
              <a:rPr lang="en-US" b="0" dirty="0">
                <a:solidFill>
                  <a:srgbClr val="003057"/>
                </a:solidFill>
                <a:latin typeface="Roboto Slab" pitchFamily="2" charset="0"/>
                <a:ea typeface="Roboto Slab" pitchFamily="2" charset="0"/>
              </a:rPr>
            </a:br>
            <a:r>
              <a:rPr lang="en-US" b="0" dirty="0">
                <a:solidFill>
                  <a:srgbClr val="003057"/>
                </a:solidFill>
                <a:latin typeface="Roboto Slab" pitchFamily="2" charset="0"/>
                <a:ea typeface="Roboto Slab" pitchFamily="2" charset="0"/>
              </a:rPr>
              <a:t>Serve-Learn-Sustain (SLS)</a:t>
            </a:r>
            <a:endParaRPr lang="en-US" dirty="0">
              <a:solidFill>
                <a:srgbClr val="003057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E66134-3B68-CA46-9583-81F439EB8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582" y="3913388"/>
            <a:ext cx="6795913" cy="16848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Georgia Tech’s Quality Enhancemen</a:t>
            </a:r>
            <a:r>
              <a:rPr lang="en-US" dirty="0"/>
              <a:t>t Plan (QEP)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Launched in January 2016</a:t>
            </a:r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0FD04E3-8E31-4E0B-AB93-B180EA4C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006" y="5785992"/>
            <a:ext cx="2259075" cy="71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9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B168A-4FB6-4C08-B086-030E137F9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Ultimate Goal is to Create Sustainable Communities Where People &amp; Nature Flourish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03CAB94-97D5-4613-A3F2-2AE887B42446}"/>
              </a:ext>
            </a:extLst>
          </p:cNvPr>
          <p:cNvSpPr/>
          <p:nvPr/>
        </p:nvSpPr>
        <p:spPr>
          <a:xfrm>
            <a:off x="10244666" y="6077346"/>
            <a:ext cx="1560163" cy="51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8" name="Picture 2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C20DA49-3881-4D83-8D33-E29302E15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414" y="6164300"/>
            <a:ext cx="1357806" cy="432597"/>
          </a:xfrm>
          <a:prstGeom prst="rect">
            <a:avLst/>
          </a:prstGeom>
        </p:spPr>
      </p:pic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91001AE9-4242-4DA8-B503-F7B9AD16A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027240"/>
              </p:ext>
            </p:extLst>
          </p:nvPr>
        </p:nvGraphicFramePr>
        <p:xfrm>
          <a:off x="4820556" y="1222539"/>
          <a:ext cx="6866875" cy="4647623"/>
        </p:xfrm>
        <a:graphic>
          <a:graphicData uri="http://schemas.openxmlformats.org/drawingml/2006/table">
            <a:tbl>
              <a:tblPr firstRow="1" bandRow="1"/>
              <a:tblGrid>
                <a:gridCol w="2326681">
                  <a:extLst>
                    <a:ext uri="{9D8B030D-6E8A-4147-A177-3AD203B41FA5}">
                      <a16:colId xmlns:a16="http://schemas.microsoft.com/office/drawing/2014/main" val="2012791277"/>
                    </a:ext>
                  </a:extLst>
                </a:gridCol>
                <a:gridCol w="2199489">
                  <a:extLst>
                    <a:ext uri="{9D8B030D-6E8A-4147-A177-3AD203B41FA5}">
                      <a16:colId xmlns:a16="http://schemas.microsoft.com/office/drawing/2014/main" val="4237273099"/>
                    </a:ext>
                  </a:extLst>
                </a:gridCol>
                <a:gridCol w="2340705">
                  <a:extLst>
                    <a:ext uri="{9D8B030D-6E8A-4147-A177-3AD203B41FA5}">
                      <a16:colId xmlns:a16="http://schemas.microsoft.com/office/drawing/2014/main" val="3656920697"/>
                    </a:ext>
                  </a:extLst>
                </a:gridCol>
              </a:tblGrid>
              <a:tr h="3443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SOCIETY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934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ECONOMY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934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ENVIRONMENT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93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957135"/>
                  </a:ext>
                </a:extLst>
              </a:tr>
              <a:tr h="10043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Address basic needs and advance equity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Nurture vibrant, diverse </a:t>
                      </a:r>
                      <a:b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</a:b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economies</a:t>
                      </a:r>
                    </a:p>
                    <a:p>
                      <a:endParaRPr lang="en-US" sz="16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Protect natural resources </a:t>
                      </a:r>
                      <a:endParaRPr lang="en-US" sz="1600" dirty="0"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088933"/>
                  </a:ext>
                </a:extLst>
              </a:tr>
              <a:tr h="1233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Nurture civic participation and amplify community voices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Support local innovation, </a:t>
                      </a:r>
                      <a:b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</a:br>
                      <a: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entrepreneurship, and </a:t>
                      </a:r>
                      <a:b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</a:br>
                      <a: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ownership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Preserve and restore </a:t>
                      </a:r>
                      <a:br>
                        <a:rPr lang="en-US" sz="16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</a:b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biological diversity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51639"/>
                  </a:ext>
                </a:extLst>
              </a:tr>
              <a:tr h="7747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Strengthen social ties and other </a:t>
                      </a:r>
                      <a:b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</a:b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connections to place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Reduce energy use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071658"/>
                  </a:ext>
                </a:extLst>
              </a:tr>
              <a:tr h="5451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Bolster human capital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Manage and recycle waste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29868"/>
                  </a:ext>
                </a:extLst>
              </a:tr>
              <a:tr h="5451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Preserve cultural diversity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3983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9C9DBCAD-CB23-4860-A1C4-20E30BDD0B8A}"/>
              </a:ext>
            </a:extLst>
          </p:cNvPr>
          <p:cNvGrpSpPr/>
          <p:nvPr/>
        </p:nvGrpSpPr>
        <p:grpSpPr>
          <a:xfrm>
            <a:off x="201027" y="1293392"/>
            <a:ext cx="4235034" cy="4595972"/>
            <a:chOff x="5996758" y="1503704"/>
            <a:chExt cx="4273228" cy="4788345"/>
          </a:xfrm>
        </p:grpSpPr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99158624-9FA0-4451-825C-4E37DD3044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23068" y="3071946"/>
              <a:ext cx="1301436" cy="864684"/>
            </a:xfrm>
            <a:custGeom>
              <a:avLst/>
              <a:gdLst>
                <a:gd name="connsiteX0" fmla="*/ 176931 w 1190547"/>
                <a:gd name="connsiteY0" fmla="*/ 0 h 791008"/>
                <a:gd name="connsiteX1" fmla="*/ 1174384 w 1190547"/>
                <a:gd name="connsiteY1" fmla="*/ 470396 h 791008"/>
                <a:gd name="connsiteX2" fmla="*/ 1190547 w 1190547"/>
                <a:gd name="connsiteY2" fmla="*/ 492010 h 791008"/>
                <a:gd name="connsiteX3" fmla="*/ 1132297 w 1190547"/>
                <a:gd name="connsiteY3" fmla="*/ 569906 h 791008"/>
                <a:gd name="connsiteX4" fmla="*/ 1013118 w 1190547"/>
                <a:gd name="connsiteY4" fmla="*/ 789477 h 791008"/>
                <a:gd name="connsiteX5" fmla="*/ 1012558 w 1190547"/>
                <a:gd name="connsiteY5" fmla="*/ 791008 h 791008"/>
                <a:gd name="connsiteX6" fmla="*/ 931221 w 1190547"/>
                <a:gd name="connsiteY6" fmla="*/ 778594 h 791008"/>
                <a:gd name="connsiteX7" fmla="*/ 685 w 1190547"/>
                <a:gd name="connsiteY7" fmla="*/ 15379 h 791008"/>
                <a:gd name="connsiteX8" fmla="*/ 0 w 1190547"/>
                <a:gd name="connsiteY8" fmla="*/ 13507 h 791008"/>
                <a:gd name="connsiteX9" fmla="*/ 44767 w 1190547"/>
                <a:gd name="connsiteY9" fmla="*/ 6674 h 791008"/>
                <a:gd name="connsiteX10" fmla="*/ 176931 w 1190547"/>
                <a:gd name="connsiteY10" fmla="*/ 0 h 79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0547" h="791008">
                  <a:moveTo>
                    <a:pt x="176931" y="0"/>
                  </a:moveTo>
                  <a:cubicBezTo>
                    <a:pt x="578499" y="0"/>
                    <a:pt x="937298" y="183113"/>
                    <a:pt x="1174384" y="470396"/>
                  </a:cubicBezTo>
                  <a:lnTo>
                    <a:pt x="1190547" y="492010"/>
                  </a:lnTo>
                  <a:lnTo>
                    <a:pt x="1132297" y="569906"/>
                  </a:lnTo>
                  <a:cubicBezTo>
                    <a:pt x="1085839" y="638675"/>
                    <a:pt x="1045823" y="712154"/>
                    <a:pt x="1013118" y="789477"/>
                  </a:cubicBezTo>
                  <a:lnTo>
                    <a:pt x="1012558" y="791008"/>
                  </a:lnTo>
                  <a:lnTo>
                    <a:pt x="931221" y="778594"/>
                  </a:lnTo>
                  <a:cubicBezTo>
                    <a:pt x="510487" y="692500"/>
                    <a:pt x="164211" y="401998"/>
                    <a:pt x="685" y="15379"/>
                  </a:cubicBezTo>
                  <a:lnTo>
                    <a:pt x="0" y="13507"/>
                  </a:lnTo>
                  <a:lnTo>
                    <a:pt x="44767" y="6674"/>
                  </a:lnTo>
                  <a:cubicBezTo>
                    <a:pt x="88222" y="2261"/>
                    <a:pt x="132313" y="0"/>
                    <a:pt x="176931" y="0"/>
                  </a:cubicBezTo>
                  <a:close/>
                </a:path>
              </a:pathLst>
            </a:custGeom>
            <a:solidFill>
              <a:srgbClr val="FFD02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7BC99FD2-2A84-4D4E-B812-7858096A21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4503" y="3071946"/>
              <a:ext cx="1303885" cy="865059"/>
            </a:xfrm>
            <a:custGeom>
              <a:avLst/>
              <a:gdLst>
                <a:gd name="connsiteX0" fmla="*/ 1013616 w 1192788"/>
                <a:gd name="connsiteY0" fmla="*/ 0 h 791350"/>
                <a:gd name="connsiteX1" fmla="*/ 1145780 w 1192788"/>
                <a:gd name="connsiteY1" fmla="*/ 6674 h 791350"/>
                <a:gd name="connsiteX2" fmla="*/ 1192788 w 1192788"/>
                <a:gd name="connsiteY2" fmla="*/ 13849 h 791350"/>
                <a:gd name="connsiteX3" fmla="*/ 1192228 w 1192788"/>
                <a:gd name="connsiteY3" fmla="*/ 15379 h 791350"/>
                <a:gd name="connsiteX4" fmla="*/ 261692 w 1192788"/>
                <a:gd name="connsiteY4" fmla="*/ 778594 h 791350"/>
                <a:gd name="connsiteX5" fmla="*/ 178115 w 1192788"/>
                <a:gd name="connsiteY5" fmla="*/ 791350 h 791350"/>
                <a:gd name="connsiteX6" fmla="*/ 177429 w 1192788"/>
                <a:gd name="connsiteY6" fmla="*/ 789477 h 791350"/>
                <a:gd name="connsiteX7" fmla="*/ 58250 w 1192788"/>
                <a:gd name="connsiteY7" fmla="*/ 569906 h 791350"/>
                <a:gd name="connsiteX8" fmla="*/ 0 w 1192788"/>
                <a:gd name="connsiteY8" fmla="*/ 492010 h 791350"/>
                <a:gd name="connsiteX9" fmla="*/ 16163 w 1192788"/>
                <a:gd name="connsiteY9" fmla="*/ 470396 h 791350"/>
                <a:gd name="connsiteX10" fmla="*/ 1013616 w 1192788"/>
                <a:gd name="connsiteY10" fmla="*/ 0 h 79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2788" h="791350">
                  <a:moveTo>
                    <a:pt x="1013616" y="0"/>
                  </a:moveTo>
                  <a:cubicBezTo>
                    <a:pt x="1058235" y="0"/>
                    <a:pt x="1102325" y="2261"/>
                    <a:pt x="1145780" y="6674"/>
                  </a:cubicBezTo>
                  <a:lnTo>
                    <a:pt x="1192788" y="13849"/>
                  </a:lnTo>
                  <a:lnTo>
                    <a:pt x="1192228" y="15379"/>
                  </a:lnTo>
                  <a:cubicBezTo>
                    <a:pt x="1028702" y="401998"/>
                    <a:pt x="682427" y="692500"/>
                    <a:pt x="261692" y="778594"/>
                  </a:cubicBezTo>
                  <a:lnTo>
                    <a:pt x="178115" y="791350"/>
                  </a:lnTo>
                  <a:lnTo>
                    <a:pt x="177429" y="789477"/>
                  </a:lnTo>
                  <a:cubicBezTo>
                    <a:pt x="144724" y="712154"/>
                    <a:pt x="104709" y="638675"/>
                    <a:pt x="58250" y="569906"/>
                  </a:cubicBezTo>
                  <a:lnTo>
                    <a:pt x="0" y="492010"/>
                  </a:lnTo>
                  <a:lnTo>
                    <a:pt x="16163" y="470396"/>
                  </a:lnTo>
                  <a:cubicBezTo>
                    <a:pt x="253250" y="183113"/>
                    <a:pt x="612049" y="0"/>
                    <a:pt x="1013616" y="0"/>
                  </a:cubicBezTo>
                  <a:close/>
                </a:path>
              </a:pathLst>
            </a:custGeom>
            <a:solidFill>
              <a:srgbClr val="B7966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C503DFA2-AF4A-4560-86D6-837B1BA66A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19506" y="3936629"/>
              <a:ext cx="609994" cy="1423527"/>
            </a:xfrm>
            <a:custGeom>
              <a:avLst/>
              <a:gdLst>
                <a:gd name="connsiteX0" fmla="*/ 101021 w 558020"/>
                <a:gd name="connsiteY0" fmla="*/ 0 h 1302234"/>
                <a:gd name="connsiteX1" fmla="*/ 148029 w 558020"/>
                <a:gd name="connsiteY1" fmla="*/ 7174 h 1302234"/>
                <a:gd name="connsiteX2" fmla="*/ 280193 w 558020"/>
                <a:gd name="connsiteY2" fmla="*/ 13848 h 1302234"/>
                <a:gd name="connsiteX3" fmla="*/ 412357 w 558020"/>
                <a:gd name="connsiteY3" fmla="*/ 7174 h 1302234"/>
                <a:gd name="connsiteX4" fmla="*/ 457125 w 558020"/>
                <a:gd name="connsiteY4" fmla="*/ 342 h 1302234"/>
                <a:gd name="connsiteX5" fmla="*/ 499906 w 558020"/>
                <a:gd name="connsiteY5" fmla="*/ 117230 h 1302234"/>
                <a:gd name="connsiteX6" fmla="*/ 558020 w 558020"/>
                <a:gd name="connsiteY6" fmla="*/ 501618 h 1302234"/>
                <a:gd name="connsiteX7" fmla="*/ 337260 w 558020"/>
                <a:gd name="connsiteY7" fmla="*/ 1224338 h 1302234"/>
                <a:gd name="connsiteX8" fmla="*/ 279010 w 558020"/>
                <a:gd name="connsiteY8" fmla="*/ 1302234 h 1302234"/>
                <a:gd name="connsiteX9" fmla="*/ 220760 w 558020"/>
                <a:gd name="connsiteY9" fmla="*/ 1224338 h 1302234"/>
                <a:gd name="connsiteX10" fmla="*/ 0 w 558020"/>
                <a:gd name="connsiteY10" fmla="*/ 501618 h 1302234"/>
                <a:gd name="connsiteX11" fmla="*/ 58114 w 558020"/>
                <a:gd name="connsiteY11" fmla="*/ 117230 h 1302234"/>
                <a:gd name="connsiteX12" fmla="*/ 101021 w 558020"/>
                <a:gd name="connsiteY12" fmla="*/ 0 h 1302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8020" h="1302234">
                  <a:moveTo>
                    <a:pt x="101021" y="0"/>
                  </a:moveTo>
                  <a:lnTo>
                    <a:pt x="148029" y="7174"/>
                  </a:lnTo>
                  <a:cubicBezTo>
                    <a:pt x="191484" y="11587"/>
                    <a:pt x="235575" y="13848"/>
                    <a:pt x="280193" y="13848"/>
                  </a:cubicBezTo>
                  <a:cubicBezTo>
                    <a:pt x="324812" y="13848"/>
                    <a:pt x="368902" y="11587"/>
                    <a:pt x="412357" y="7174"/>
                  </a:cubicBezTo>
                  <a:lnTo>
                    <a:pt x="457125" y="342"/>
                  </a:lnTo>
                  <a:lnTo>
                    <a:pt x="499906" y="117230"/>
                  </a:lnTo>
                  <a:cubicBezTo>
                    <a:pt x="537674" y="238658"/>
                    <a:pt x="558020" y="367762"/>
                    <a:pt x="558020" y="501618"/>
                  </a:cubicBezTo>
                  <a:cubicBezTo>
                    <a:pt x="558020" y="769330"/>
                    <a:pt x="476637" y="1018033"/>
                    <a:pt x="337260" y="1224338"/>
                  </a:cubicBezTo>
                  <a:lnTo>
                    <a:pt x="279010" y="1302234"/>
                  </a:lnTo>
                  <a:lnTo>
                    <a:pt x="220760" y="1224338"/>
                  </a:lnTo>
                  <a:cubicBezTo>
                    <a:pt x="81384" y="1018033"/>
                    <a:pt x="0" y="769330"/>
                    <a:pt x="0" y="501618"/>
                  </a:cubicBezTo>
                  <a:cubicBezTo>
                    <a:pt x="0" y="367762"/>
                    <a:pt x="20346" y="238658"/>
                    <a:pt x="58114" y="117230"/>
                  </a:cubicBezTo>
                  <a:lnTo>
                    <a:pt x="101021" y="0"/>
                  </a:lnTo>
                  <a:close/>
                </a:path>
              </a:pathLst>
            </a:custGeom>
            <a:solidFill>
              <a:srgbClr val="886A4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E12D04E-B71A-4209-90F7-9C83FD151087}"/>
                </a:ext>
              </a:extLst>
            </p:cNvPr>
            <p:cNvGrpSpPr/>
            <p:nvPr/>
          </p:nvGrpSpPr>
          <p:grpSpPr>
            <a:xfrm>
              <a:off x="5996758" y="1503704"/>
              <a:ext cx="4243389" cy="4189224"/>
              <a:chOff x="5714689" y="1385058"/>
              <a:chExt cx="4522349" cy="4464637"/>
            </a:xfrm>
          </p:grpSpPr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id="{081AC032-51A3-4B22-870D-F6666F2F64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09657" y="1385058"/>
                <a:ext cx="2534732" cy="2228001"/>
              </a:xfrm>
              <a:custGeom>
                <a:avLst/>
                <a:gdLst>
                  <a:gd name="connsiteX0" fmla="*/ 1292626 w 2585252"/>
                  <a:gd name="connsiteY0" fmla="*/ 0 h 2272406"/>
                  <a:gd name="connsiteX1" fmla="*/ 2585252 w 2585252"/>
                  <a:gd name="connsiteY1" fmla="*/ 1292626 h 2272406"/>
                  <a:gd name="connsiteX2" fmla="*/ 2527138 w 2585252"/>
                  <a:gd name="connsiteY2" fmla="*/ 1677014 h 2272406"/>
                  <a:gd name="connsiteX3" fmla="*/ 2484231 w 2585252"/>
                  <a:gd name="connsiteY3" fmla="*/ 1794245 h 2272406"/>
                  <a:gd name="connsiteX4" fmla="*/ 2437223 w 2585252"/>
                  <a:gd name="connsiteY4" fmla="*/ 1787070 h 2272406"/>
                  <a:gd name="connsiteX5" fmla="*/ 2305059 w 2585252"/>
                  <a:gd name="connsiteY5" fmla="*/ 1780396 h 2272406"/>
                  <a:gd name="connsiteX6" fmla="*/ 1307606 w 2585252"/>
                  <a:gd name="connsiteY6" fmla="*/ 2250792 h 2272406"/>
                  <a:gd name="connsiteX7" fmla="*/ 1291443 w 2585252"/>
                  <a:gd name="connsiteY7" fmla="*/ 2272406 h 2272406"/>
                  <a:gd name="connsiteX8" fmla="*/ 1275280 w 2585252"/>
                  <a:gd name="connsiteY8" fmla="*/ 2250792 h 2272406"/>
                  <a:gd name="connsiteX9" fmla="*/ 277827 w 2585252"/>
                  <a:gd name="connsiteY9" fmla="*/ 1780396 h 2272406"/>
                  <a:gd name="connsiteX10" fmla="*/ 145663 w 2585252"/>
                  <a:gd name="connsiteY10" fmla="*/ 1787070 h 2272406"/>
                  <a:gd name="connsiteX11" fmla="*/ 100896 w 2585252"/>
                  <a:gd name="connsiteY11" fmla="*/ 1793903 h 2272406"/>
                  <a:gd name="connsiteX12" fmla="*/ 58114 w 2585252"/>
                  <a:gd name="connsiteY12" fmla="*/ 1677014 h 2272406"/>
                  <a:gd name="connsiteX13" fmla="*/ 0 w 2585252"/>
                  <a:gd name="connsiteY13" fmla="*/ 1292626 h 2272406"/>
                  <a:gd name="connsiteX14" fmla="*/ 1292626 w 2585252"/>
                  <a:gd name="connsiteY14" fmla="*/ 0 h 2272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85252" h="2272406">
                    <a:moveTo>
                      <a:pt x="1292626" y="0"/>
                    </a:moveTo>
                    <a:cubicBezTo>
                      <a:pt x="2006524" y="0"/>
                      <a:pt x="2585252" y="578728"/>
                      <a:pt x="2585252" y="1292626"/>
                    </a:cubicBezTo>
                    <a:cubicBezTo>
                      <a:pt x="2585252" y="1426482"/>
                      <a:pt x="2564906" y="1555586"/>
                      <a:pt x="2527138" y="1677014"/>
                    </a:cubicBezTo>
                    <a:lnTo>
                      <a:pt x="2484231" y="1794245"/>
                    </a:lnTo>
                    <a:lnTo>
                      <a:pt x="2437223" y="1787070"/>
                    </a:lnTo>
                    <a:cubicBezTo>
                      <a:pt x="2393768" y="1782657"/>
                      <a:pt x="2349678" y="1780396"/>
                      <a:pt x="2305059" y="1780396"/>
                    </a:cubicBezTo>
                    <a:cubicBezTo>
                      <a:pt x="1903492" y="1780396"/>
                      <a:pt x="1544693" y="1963509"/>
                      <a:pt x="1307606" y="2250792"/>
                    </a:cubicBezTo>
                    <a:lnTo>
                      <a:pt x="1291443" y="2272406"/>
                    </a:lnTo>
                    <a:lnTo>
                      <a:pt x="1275280" y="2250792"/>
                    </a:lnTo>
                    <a:cubicBezTo>
                      <a:pt x="1038194" y="1963509"/>
                      <a:pt x="679395" y="1780396"/>
                      <a:pt x="277827" y="1780396"/>
                    </a:cubicBezTo>
                    <a:cubicBezTo>
                      <a:pt x="233209" y="1780396"/>
                      <a:pt x="189118" y="1782657"/>
                      <a:pt x="145663" y="1787070"/>
                    </a:cubicBezTo>
                    <a:lnTo>
                      <a:pt x="100896" y="1793903"/>
                    </a:lnTo>
                    <a:lnTo>
                      <a:pt x="58114" y="1677014"/>
                    </a:lnTo>
                    <a:cubicBezTo>
                      <a:pt x="20346" y="1555586"/>
                      <a:pt x="0" y="1426482"/>
                      <a:pt x="0" y="1292626"/>
                    </a:cubicBezTo>
                    <a:cubicBezTo>
                      <a:pt x="0" y="578728"/>
                      <a:pt x="578728" y="0"/>
                      <a:pt x="1292626" y="0"/>
                    </a:cubicBezTo>
                    <a:close/>
                  </a:path>
                </a:pathLst>
              </a:custGeom>
              <a:solidFill>
                <a:srgbClr val="EEB211">
                  <a:alpha val="60000"/>
                </a:srgbClr>
              </a:solidFill>
              <a:ln w="19050">
                <a:solidFill>
                  <a:schemeClr val="bg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7">
                <a:extLst>
                  <a:ext uri="{FF2B5EF4-FFF2-40B4-BE49-F238E27FC236}">
                    <a16:creationId xmlns:a16="http://schemas.microsoft.com/office/drawing/2014/main" id="{9F1C7B79-71DD-4F9B-8A95-2F42EF726D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14689" y="3143907"/>
                <a:ext cx="2261175" cy="2521491"/>
              </a:xfrm>
              <a:custGeom>
                <a:avLst/>
                <a:gdLst>
                  <a:gd name="connsiteX0" fmla="*/ 1115695 w 2306242"/>
                  <a:gd name="connsiteY0" fmla="*/ 0 h 2571745"/>
                  <a:gd name="connsiteX1" fmla="*/ 1116380 w 2306242"/>
                  <a:gd name="connsiteY1" fmla="*/ 1872 h 2571745"/>
                  <a:gd name="connsiteX2" fmla="*/ 2046916 w 2306242"/>
                  <a:gd name="connsiteY2" fmla="*/ 765087 h 2571745"/>
                  <a:gd name="connsiteX3" fmla="*/ 2128253 w 2306242"/>
                  <a:gd name="connsiteY3" fmla="*/ 777501 h 2571745"/>
                  <a:gd name="connsiteX4" fmla="*/ 2085346 w 2306242"/>
                  <a:gd name="connsiteY4" fmla="*/ 894731 h 2571745"/>
                  <a:gd name="connsiteX5" fmla="*/ 2027232 w 2306242"/>
                  <a:gd name="connsiteY5" fmla="*/ 1279119 h 2571745"/>
                  <a:gd name="connsiteX6" fmla="*/ 2247992 w 2306242"/>
                  <a:gd name="connsiteY6" fmla="*/ 2001839 h 2571745"/>
                  <a:gd name="connsiteX7" fmla="*/ 2306242 w 2306242"/>
                  <a:gd name="connsiteY7" fmla="*/ 2079735 h 2571745"/>
                  <a:gd name="connsiteX8" fmla="*/ 2290079 w 2306242"/>
                  <a:gd name="connsiteY8" fmla="*/ 2101349 h 2571745"/>
                  <a:gd name="connsiteX9" fmla="*/ 1292626 w 2306242"/>
                  <a:gd name="connsiteY9" fmla="*/ 2571745 h 2571745"/>
                  <a:gd name="connsiteX10" fmla="*/ 0 w 2306242"/>
                  <a:gd name="connsiteY10" fmla="*/ 1279119 h 2571745"/>
                  <a:gd name="connsiteX11" fmla="*/ 1032117 w 2306242"/>
                  <a:gd name="connsiteY11" fmla="*/ 12755 h 2571745"/>
                  <a:gd name="connsiteX12" fmla="*/ 1115695 w 2306242"/>
                  <a:gd name="connsiteY12" fmla="*/ 0 h 2571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06242" h="2571745">
                    <a:moveTo>
                      <a:pt x="1115695" y="0"/>
                    </a:moveTo>
                    <a:lnTo>
                      <a:pt x="1116380" y="1872"/>
                    </a:lnTo>
                    <a:cubicBezTo>
                      <a:pt x="1279906" y="388491"/>
                      <a:pt x="1626182" y="678993"/>
                      <a:pt x="2046916" y="765087"/>
                    </a:cubicBezTo>
                    <a:lnTo>
                      <a:pt x="2128253" y="777501"/>
                    </a:lnTo>
                    <a:lnTo>
                      <a:pt x="2085346" y="894731"/>
                    </a:lnTo>
                    <a:cubicBezTo>
                      <a:pt x="2047578" y="1016159"/>
                      <a:pt x="2027232" y="1145263"/>
                      <a:pt x="2027232" y="1279119"/>
                    </a:cubicBezTo>
                    <a:cubicBezTo>
                      <a:pt x="2027232" y="1546831"/>
                      <a:pt x="2108616" y="1795534"/>
                      <a:pt x="2247992" y="2001839"/>
                    </a:cubicBezTo>
                    <a:lnTo>
                      <a:pt x="2306242" y="2079735"/>
                    </a:lnTo>
                    <a:lnTo>
                      <a:pt x="2290079" y="2101349"/>
                    </a:lnTo>
                    <a:cubicBezTo>
                      <a:pt x="2052993" y="2388632"/>
                      <a:pt x="1694194" y="2571745"/>
                      <a:pt x="1292626" y="2571745"/>
                    </a:cubicBezTo>
                    <a:cubicBezTo>
                      <a:pt x="578728" y="2571745"/>
                      <a:pt x="0" y="1993017"/>
                      <a:pt x="0" y="1279119"/>
                    </a:cubicBezTo>
                    <a:cubicBezTo>
                      <a:pt x="0" y="654458"/>
                      <a:pt x="443088" y="133287"/>
                      <a:pt x="1032117" y="12755"/>
                    </a:cubicBezTo>
                    <a:lnTo>
                      <a:pt x="1115695" y="0"/>
                    </a:lnTo>
                    <a:close/>
                  </a:path>
                </a:pathLst>
              </a:custGeom>
              <a:solidFill>
                <a:srgbClr val="C59353">
                  <a:alpha val="50000"/>
                </a:srgbClr>
              </a:solidFill>
              <a:ln w="19050">
                <a:solidFill>
                  <a:schemeClr val="bg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8">
                <a:extLst>
                  <a:ext uri="{FF2B5EF4-FFF2-40B4-BE49-F238E27FC236}">
                    <a16:creationId xmlns:a16="http://schemas.microsoft.com/office/drawing/2014/main" id="{7B9619AF-1367-4D7C-971C-1515901BF7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75863" y="3144243"/>
                <a:ext cx="2261175" cy="2521155"/>
              </a:xfrm>
              <a:custGeom>
                <a:avLst/>
                <a:gdLst>
                  <a:gd name="connsiteX0" fmla="*/ 1192788 w 2306242"/>
                  <a:gd name="connsiteY0" fmla="*/ 0 h 2571403"/>
                  <a:gd name="connsiteX1" fmla="*/ 1274125 w 2306242"/>
                  <a:gd name="connsiteY1" fmla="*/ 12413 h 2571403"/>
                  <a:gd name="connsiteX2" fmla="*/ 2306242 w 2306242"/>
                  <a:gd name="connsiteY2" fmla="*/ 1278777 h 2571403"/>
                  <a:gd name="connsiteX3" fmla="*/ 1013616 w 2306242"/>
                  <a:gd name="connsiteY3" fmla="*/ 2571403 h 2571403"/>
                  <a:gd name="connsiteX4" fmla="*/ 16163 w 2306242"/>
                  <a:gd name="connsiteY4" fmla="*/ 2101007 h 2571403"/>
                  <a:gd name="connsiteX5" fmla="*/ 0 w 2306242"/>
                  <a:gd name="connsiteY5" fmla="*/ 2079393 h 2571403"/>
                  <a:gd name="connsiteX6" fmla="*/ 58250 w 2306242"/>
                  <a:gd name="connsiteY6" fmla="*/ 2001497 h 2571403"/>
                  <a:gd name="connsiteX7" fmla="*/ 279010 w 2306242"/>
                  <a:gd name="connsiteY7" fmla="*/ 1278777 h 2571403"/>
                  <a:gd name="connsiteX8" fmla="*/ 220896 w 2306242"/>
                  <a:gd name="connsiteY8" fmla="*/ 894389 h 2571403"/>
                  <a:gd name="connsiteX9" fmla="*/ 178115 w 2306242"/>
                  <a:gd name="connsiteY9" fmla="*/ 777501 h 2571403"/>
                  <a:gd name="connsiteX10" fmla="*/ 261692 w 2306242"/>
                  <a:gd name="connsiteY10" fmla="*/ 764745 h 2571403"/>
                  <a:gd name="connsiteX11" fmla="*/ 1192228 w 2306242"/>
                  <a:gd name="connsiteY11" fmla="*/ 1530 h 2571403"/>
                  <a:gd name="connsiteX12" fmla="*/ 1192788 w 2306242"/>
                  <a:gd name="connsiteY12" fmla="*/ 0 h 2571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06242" h="2571403">
                    <a:moveTo>
                      <a:pt x="1192788" y="0"/>
                    </a:moveTo>
                    <a:lnTo>
                      <a:pt x="1274125" y="12413"/>
                    </a:lnTo>
                    <a:cubicBezTo>
                      <a:pt x="1863154" y="132945"/>
                      <a:pt x="2306242" y="654116"/>
                      <a:pt x="2306242" y="1278777"/>
                    </a:cubicBezTo>
                    <a:cubicBezTo>
                      <a:pt x="2306242" y="1992675"/>
                      <a:pt x="1727514" y="2571403"/>
                      <a:pt x="1013616" y="2571403"/>
                    </a:cubicBezTo>
                    <a:cubicBezTo>
                      <a:pt x="612049" y="2571403"/>
                      <a:pt x="253250" y="2388290"/>
                      <a:pt x="16163" y="2101007"/>
                    </a:cubicBezTo>
                    <a:lnTo>
                      <a:pt x="0" y="2079393"/>
                    </a:lnTo>
                    <a:lnTo>
                      <a:pt x="58250" y="2001497"/>
                    </a:lnTo>
                    <a:cubicBezTo>
                      <a:pt x="197627" y="1795192"/>
                      <a:pt x="279010" y="1546489"/>
                      <a:pt x="279010" y="1278777"/>
                    </a:cubicBezTo>
                    <a:cubicBezTo>
                      <a:pt x="279010" y="1144921"/>
                      <a:pt x="258664" y="1015817"/>
                      <a:pt x="220896" y="894389"/>
                    </a:cubicBezTo>
                    <a:lnTo>
                      <a:pt x="178115" y="777501"/>
                    </a:lnTo>
                    <a:lnTo>
                      <a:pt x="261692" y="764745"/>
                    </a:lnTo>
                    <a:cubicBezTo>
                      <a:pt x="682427" y="678651"/>
                      <a:pt x="1028702" y="388149"/>
                      <a:pt x="1192228" y="1530"/>
                    </a:cubicBezTo>
                    <a:lnTo>
                      <a:pt x="1192788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alpha val="50000"/>
                </a:schemeClr>
              </a:solidFill>
              <a:ln w="19050">
                <a:solidFill>
                  <a:schemeClr val="bg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Title 2">
                <a:extLst>
                  <a:ext uri="{FF2B5EF4-FFF2-40B4-BE49-F238E27FC236}">
                    <a16:creationId xmlns:a16="http://schemas.microsoft.com/office/drawing/2014/main" id="{EF678715-8C65-4E3F-818E-CB32216E01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02886" y="1903747"/>
                <a:ext cx="3017575" cy="751068"/>
              </a:xfrm>
              <a:prstGeom prst="rect">
                <a:avLst/>
              </a:prstGeom>
              <a:noFill/>
            </p:spPr>
            <p:txBody>
              <a:bodyPr vert="horz" lIns="274320" tIns="45720" rIns="274320" bIns="45720" rtlCol="0" anchor="ctr" anchorCtr="0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2400" kern="1200" cap="all" spc="200">
                    <a:solidFill>
                      <a:srgbClr val="EEB211"/>
                    </a:solidFill>
                    <a:latin typeface="Calibri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  <a:t>SOCIETY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endParaRPr>
              </a:p>
            </p:txBody>
          </p:sp>
          <p:sp>
            <p:nvSpPr>
              <p:cNvPr id="48" name="Title 2">
                <a:extLst>
                  <a:ext uri="{FF2B5EF4-FFF2-40B4-BE49-F238E27FC236}">
                    <a16:creationId xmlns:a16="http://schemas.microsoft.com/office/drawing/2014/main" id="{7FCF73B2-5F87-4572-84BD-047EA46F9426}"/>
                  </a:ext>
                </a:extLst>
              </p:cNvPr>
              <p:cNvSpPr txBox="1">
                <a:spLocks/>
              </p:cNvSpPr>
              <p:nvPr/>
            </p:nvSpPr>
            <p:spPr>
              <a:xfrm rot="3315359">
                <a:off x="5411911" y="4070406"/>
                <a:ext cx="2617224" cy="941342"/>
              </a:xfrm>
              <a:prstGeom prst="rect">
                <a:avLst/>
              </a:prstGeom>
              <a:noFill/>
            </p:spPr>
            <p:txBody>
              <a:bodyPr vert="horz" lIns="274320" tIns="45720" rIns="274320" bIns="45720" rtlCol="0" anchor="ctr" anchorCtr="0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2400" kern="1200" cap="all" spc="200">
                    <a:solidFill>
                      <a:srgbClr val="EEB211"/>
                    </a:solidFill>
                    <a:latin typeface="Calibri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  <a:t>ECONOMY</a:t>
                </a:r>
              </a:p>
            </p:txBody>
          </p:sp>
          <p:sp>
            <p:nvSpPr>
              <p:cNvPr id="49" name="Title 2">
                <a:extLst>
                  <a:ext uri="{FF2B5EF4-FFF2-40B4-BE49-F238E27FC236}">
                    <a16:creationId xmlns:a16="http://schemas.microsoft.com/office/drawing/2014/main" id="{CB8B655D-9484-499C-925D-BD1A7504EBF2}"/>
                  </a:ext>
                </a:extLst>
              </p:cNvPr>
              <p:cNvSpPr txBox="1">
                <a:spLocks/>
              </p:cNvSpPr>
              <p:nvPr/>
            </p:nvSpPr>
            <p:spPr>
              <a:xfrm rot="18285654">
                <a:off x="7985108" y="4070408"/>
                <a:ext cx="2617234" cy="941339"/>
              </a:xfrm>
              <a:prstGeom prst="rect">
                <a:avLst/>
              </a:prstGeom>
              <a:noFill/>
            </p:spPr>
            <p:txBody>
              <a:bodyPr vert="horz" lIns="274320" tIns="45720" rIns="274320" bIns="45720" rtlCol="0" anchor="ctr" anchorCtr="0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2400" kern="1200" cap="all" spc="200">
                    <a:solidFill>
                      <a:srgbClr val="EEB211"/>
                    </a:solidFill>
                    <a:latin typeface="Calibri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b="1" cap="none" spc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ENVIRONMENT</a:t>
                </a:r>
                <a:endPara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27555489-9784-4F3B-8488-388E078151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9868" y="3598447"/>
              <a:ext cx="389272" cy="341986"/>
            </a:xfrm>
            <a:custGeom>
              <a:avLst/>
              <a:gdLst>
                <a:gd name="connsiteX0" fmla="*/ 177989 w 356104"/>
                <a:gd name="connsiteY0" fmla="*/ 0 h 312846"/>
                <a:gd name="connsiteX1" fmla="*/ 236239 w 356104"/>
                <a:gd name="connsiteY1" fmla="*/ 77896 h 312846"/>
                <a:gd name="connsiteX2" fmla="*/ 355418 w 356104"/>
                <a:gd name="connsiteY2" fmla="*/ 297467 h 312846"/>
                <a:gd name="connsiteX3" fmla="*/ 356104 w 356104"/>
                <a:gd name="connsiteY3" fmla="*/ 299340 h 312846"/>
                <a:gd name="connsiteX4" fmla="*/ 311336 w 356104"/>
                <a:gd name="connsiteY4" fmla="*/ 306172 h 312846"/>
                <a:gd name="connsiteX5" fmla="*/ 179172 w 356104"/>
                <a:gd name="connsiteY5" fmla="*/ 312846 h 312846"/>
                <a:gd name="connsiteX6" fmla="*/ 47008 w 356104"/>
                <a:gd name="connsiteY6" fmla="*/ 306172 h 312846"/>
                <a:gd name="connsiteX7" fmla="*/ 0 w 356104"/>
                <a:gd name="connsiteY7" fmla="*/ 298998 h 312846"/>
                <a:gd name="connsiteX8" fmla="*/ 560 w 356104"/>
                <a:gd name="connsiteY8" fmla="*/ 297467 h 312846"/>
                <a:gd name="connsiteX9" fmla="*/ 119739 w 356104"/>
                <a:gd name="connsiteY9" fmla="*/ 77896 h 312846"/>
                <a:gd name="connsiteX10" fmla="*/ 177989 w 356104"/>
                <a:gd name="connsiteY10" fmla="*/ 0 h 31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6104" h="312846">
                  <a:moveTo>
                    <a:pt x="177989" y="0"/>
                  </a:moveTo>
                  <a:lnTo>
                    <a:pt x="236239" y="77896"/>
                  </a:lnTo>
                  <a:cubicBezTo>
                    <a:pt x="282698" y="146665"/>
                    <a:pt x="322713" y="220144"/>
                    <a:pt x="355418" y="297467"/>
                  </a:cubicBezTo>
                  <a:lnTo>
                    <a:pt x="356104" y="299340"/>
                  </a:lnTo>
                  <a:lnTo>
                    <a:pt x="311336" y="306172"/>
                  </a:lnTo>
                  <a:cubicBezTo>
                    <a:pt x="267881" y="310585"/>
                    <a:pt x="223791" y="312846"/>
                    <a:pt x="179172" y="312846"/>
                  </a:cubicBezTo>
                  <a:cubicBezTo>
                    <a:pt x="134554" y="312846"/>
                    <a:pt x="90463" y="310585"/>
                    <a:pt x="47008" y="306172"/>
                  </a:cubicBezTo>
                  <a:lnTo>
                    <a:pt x="0" y="298998"/>
                  </a:lnTo>
                  <a:lnTo>
                    <a:pt x="560" y="297467"/>
                  </a:lnTo>
                  <a:cubicBezTo>
                    <a:pt x="33265" y="220144"/>
                    <a:pt x="73281" y="146665"/>
                    <a:pt x="119739" y="77896"/>
                  </a:cubicBezTo>
                  <a:lnTo>
                    <a:pt x="177989" y="0"/>
                  </a:lnTo>
                  <a:close/>
                </a:path>
              </a:pathLst>
            </a:custGeom>
            <a:noFill/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B2D24FF-9690-4747-BF7F-2D2B8E9BAAAD}"/>
                </a:ext>
              </a:extLst>
            </p:cNvPr>
            <p:cNvGrpSpPr/>
            <p:nvPr/>
          </p:nvGrpSpPr>
          <p:grpSpPr>
            <a:xfrm>
              <a:off x="6005225" y="2570592"/>
              <a:ext cx="4264761" cy="3721457"/>
              <a:chOff x="5768696" y="2552571"/>
              <a:chExt cx="4437837" cy="3872481"/>
            </a:xfrm>
            <a:effectLst>
              <a:glow rad="469900">
                <a:schemeClr val="tx1">
                  <a:alpha val="40000"/>
                </a:schemeClr>
              </a:glow>
            </a:effectLst>
          </p:grpSpPr>
          <p:sp>
            <p:nvSpPr>
              <p:cNvPr id="41" name="Freeform 14">
                <a:extLst>
                  <a:ext uri="{FF2B5EF4-FFF2-40B4-BE49-F238E27FC236}">
                    <a16:creationId xmlns:a16="http://schemas.microsoft.com/office/drawing/2014/main" id="{92A346C1-8352-4616-B41F-0B2958B852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66762" y="2567652"/>
                <a:ext cx="2139771" cy="1419625"/>
              </a:xfrm>
              <a:custGeom>
                <a:avLst/>
                <a:gdLst>
                  <a:gd name="connsiteX0" fmla="*/ 1013616 w 1192788"/>
                  <a:gd name="connsiteY0" fmla="*/ 0 h 791350"/>
                  <a:gd name="connsiteX1" fmla="*/ 1145780 w 1192788"/>
                  <a:gd name="connsiteY1" fmla="*/ 6674 h 791350"/>
                  <a:gd name="connsiteX2" fmla="*/ 1192788 w 1192788"/>
                  <a:gd name="connsiteY2" fmla="*/ 13849 h 791350"/>
                  <a:gd name="connsiteX3" fmla="*/ 1192228 w 1192788"/>
                  <a:gd name="connsiteY3" fmla="*/ 15379 h 791350"/>
                  <a:gd name="connsiteX4" fmla="*/ 261692 w 1192788"/>
                  <a:gd name="connsiteY4" fmla="*/ 778594 h 791350"/>
                  <a:gd name="connsiteX5" fmla="*/ 178115 w 1192788"/>
                  <a:gd name="connsiteY5" fmla="*/ 791350 h 791350"/>
                  <a:gd name="connsiteX6" fmla="*/ 177429 w 1192788"/>
                  <a:gd name="connsiteY6" fmla="*/ 789477 h 791350"/>
                  <a:gd name="connsiteX7" fmla="*/ 58250 w 1192788"/>
                  <a:gd name="connsiteY7" fmla="*/ 569906 h 791350"/>
                  <a:gd name="connsiteX8" fmla="*/ 0 w 1192788"/>
                  <a:gd name="connsiteY8" fmla="*/ 492010 h 791350"/>
                  <a:gd name="connsiteX9" fmla="*/ 16163 w 1192788"/>
                  <a:gd name="connsiteY9" fmla="*/ 470396 h 791350"/>
                  <a:gd name="connsiteX10" fmla="*/ 1013616 w 1192788"/>
                  <a:gd name="connsiteY10" fmla="*/ 0 h 791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2788" h="791350">
                    <a:moveTo>
                      <a:pt x="1013616" y="0"/>
                    </a:moveTo>
                    <a:cubicBezTo>
                      <a:pt x="1058235" y="0"/>
                      <a:pt x="1102325" y="2261"/>
                      <a:pt x="1145780" y="6674"/>
                    </a:cubicBezTo>
                    <a:lnTo>
                      <a:pt x="1192788" y="13849"/>
                    </a:lnTo>
                    <a:lnTo>
                      <a:pt x="1192228" y="15379"/>
                    </a:lnTo>
                    <a:cubicBezTo>
                      <a:pt x="1028702" y="401998"/>
                      <a:pt x="682427" y="692500"/>
                      <a:pt x="261692" y="778594"/>
                    </a:cubicBezTo>
                    <a:lnTo>
                      <a:pt x="178115" y="791350"/>
                    </a:lnTo>
                    <a:lnTo>
                      <a:pt x="177429" y="789477"/>
                    </a:lnTo>
                    <a:cubicBezTo>
                      <a:pt x="144724" y="712154"/>
                      <a:pt x="104709" y="638675"/>
                      <a:pt x="58250" y="569906"/>
                    </a:cubicBezTo>
                    <a:lnTo>
                      <a:pt x="0" y="492010"/>
                    </a:lnTo>
                    <a:lnTo>
                      <a:pt x="16163" y="470396"/>
                    </a:lnTo>
                    <a:cubicBezTo>
                      <a:pt x="253250" y="183113"/>
                      <a:pt x="612049" y="0"/>
                      <a:pt x="1013616" y="0"/>
                    </a:cubicBezTo>
                    <a:close/>
                  </a:path>
                </a:pathLst>
              </a:custGeom>
              <a:solidFill>
                <a:srgbClr val="ACAD7B"/>
              </a:solidFill>
              <a:ln w="28575">
                <a:solidFill>
                  <a:schemeClr val="bg1">
                    <a:lumMod val="50000"/>
                    <a:lumOff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5">
                <a:extLst>
                  <a:ext uri="{FF2B5EF4-FFF2-40B4-BE49-F238E27FC236}">
                    <a16:creationId xmlns:a16="http://schemas.microsoft.com/office/drawing/2014/main" id="{70A125E3-4076-4926-882D-4F527A10FB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92295" y="4088940"/>
                <a:ext cx="1001045" cy="2336112"/>
              </a:xfrm>
              <a:custGeom>
                <a:avLst/>
                <a:gdLst>
                  <a:gd name="connsiteX0" fmla="*/ 101021 w 558020"/>
                  <a:gd name="connsiteY0" fmla="*/ 0 h 1302234"/>
                  <a:gd name="connsiteX1" fmla="*/ 148029 w 558020"/>
                  <a:gd name="connsiteY1" fmla="*/ 7174 h 1302234"/>
                  <a:gd name="connsiteX2" fmla="*/ 280193 w 558020"/>
                  <a:gd name="connsiteY2" fmla="*/ 13848 h 1302234"/>
                  <a:gd name="connsiteX3" fmla="*/ 412357 w 558020"/>
                  <a:gd name="connsiteY3" fmla="*/ 7174 h 1302234"/>
                  <a:gd name="connsiteX4" fmla="*/ 457125 w 558020"/>
                  <a:gd name="connsiteY4" fmla="*/ 342 h 1302234"/>
                  <a:gd name="connsiteX5" fmla="*/ 499906 w 558020"/>
                  <a:gd name="connsiteY5" fmla="*/ 117230 h 1302234"/>
                  <a:gd name="connsiteX6" fmla="*/ 558020 w 558020"/>
                  <a:gd name="connsiteY6" fmla="*/ 501618 h 1302234"/>
                  <a:gd name="connsiteX7" fmla="*/ 337260 w 558020"/>
                  <a:gd name="connsiteY7" fmla="*/ 1224338 h 1302234"/>
                  <a:gd name="connsiteX8" fmla="*/ 279010 w 558020"/>
                  <a:gd name="connsiteY8" fmla="*/ 1302234 h 1302234"/>
                  <a:gd name="connsiteX9" fmla="*/ 220760 w 558020"/>
                  <a:gd name="connsiteY9" fmla="*/ 1224338 h 1302234"/>
                  <a:gd name="connsiteX10" fmla="*/ 0 w 558020"/>
                  <a:gd name="connsiteY10" fmla="*/ 501618 h 1302234"/>
                  <a:gd name="connsiteX11" fmla="*/ 58114 w 558020"/>
                  <a:gd name="connsiteY11" fmla="*/ 117230 h 1302234"/>
                  <a:gd name="connsiteX12" fmla="*/ 101021 w 558020"/>
                  <a:gd name="connsiteY12" fmla="*/ 0 h 130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8020" h="1302234">
                    <a:moveTo>
                      <a:pt x="101021" y="0"/>
                    </a:moveTo>
                    <a:lnTo>
                      <a:pt x="148029" y="7174"/>
                    </a:lnTo>
                    <a:cubicBezTo>
                      <a:pt x="191484" y="11587"/>
                      <a:pt x="235575" y="13848"/>
                      <a:pt x="280193" y="13848"/>
                    </a:cubicBezTo>
                    <a:cubicBezTo>
                      <a:pt x="324812" y="13848"/>
                      <a:pt x="368902" y="11587"/>
                      <a:pt x="412357" y="7174"/>
                    </a:cubicBezTo>
                    <a:lnTo>
                      <a:pt x="457125" y="342"/>
                    </a:lnTo>
                    <a:lnTo>
                      <a:pt x="499906" y="117230"/>
                    </a:lnTo>
                    <a:cubicBezTo>
                      <a:pt x="537674" y="238658"/>
                      <a:pt x="558020" y="367762"/>
                      <a:pt x="558020" y="501618"/>
                    </a:cubicBezTo>
                    <a:cubicBezTo>
                      <a:pt x="558020" y="769330"/>
                      <a:pt x="476637" y="1018033"/>
                      <a:pt x="337260" y="1224338"/>
                    </a:cubicBezTo>
                    <a:lnTo>
                      <a:pt x="279010" y="1302234"/>
                    </a:lnTo>
                    <a:lnTo>
                      <a:pt x="220760" y="1224338"/>
                    </a:lnTo>
                    <a:cubicBezTo>
                      <a:pt x="81384" y="1018033"/>
                      <a:pt x="0" y="769330"/>
                      <a:pt x="0" y="501618"/>
                    </a:cubicBezTo>
                    <a:cubicBezTo>
                      <a:pt x="0" y="367762"/>
                      <a:pt x="20346" y="238658"/>
                      <a:pt x="58114" y="117230"/>
                    </a:cubicBezTo>
                    <a:lnTo>
                      <a:pt x="101021" y="0"/>
                    </a:lnTo>
                    <a:close/>
                  </a:path>
                </a:pathLst>
              </a:custGeom>
              <a:solidFill>
                <a:srgbClr val="B79661"/>
              </a:solidFill>
              <a:ln w="28575">
                <a:solidFill>
                  <a:schemeClr val="bg1">
                    <a:lumMod val="50000"/>
                    <a:lumOff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3">
                <a:extLst>
                  <a:ext uri="{FF2B5EF4-FFF2-40B4-BE49-F238E27FC236}">
                    <a16:creationId xmlns:a16="http://schemas.microsoft.com/office/drawing/2014/main" id="{AC572560-DCA6-4389-B2C6-FB1E357DC4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68696" y="2552571"/>
                <a:ext cx="2135753" cy="1419010"/>
              </a:xfrm>
              <a:custGeom>
                <a:avLst/>
                <a:gdLst>
                  <a:gd name="connsiteX0" fmla="*/ 176931 w 1190547"/>
                  <a:gd name="connsiteY0" fmla="*/ 0 h 791008"/>
                  <a:gd name="connsiteX1" fmla="*/ 1174384 w 1190547"/>
                  <a:gd name="connsiteY1" fmla="*/ 470396 h 791008"/>
                  <a:gd name="connsiteX2" fmla="*/ 1190547 w 1190547"/>
                  <a:gd name="connsiteY2" fmla="*/ 492010 h 791008"/>
                  <a:gd name="connsiteX3" fmla="*/ 1132297 w 1190547"/>
                  <a:gd name="connsiteY3" fmla="*/ 569906 h 791008"/>
                  <a:gd name="connsiteX4" fmla="*/ 1013118 w 1190547"/>
                  <a:gd name="connsiteY4" fmla="*/ 789477 h 791008"/>
                  <a:gd name="connsiteX5" fmla="*/ 1012558 w 1190547"/>
                  <a:gd name="connsiteY5" fmla="*/ 791008 h 791008"/>
                  <a:gd name="connsiteX6" fmla="*/ 931221 w 1190547"/>
                  <a:gd name="connsiteY6" fmla="*/ 778594 h 791008"/>
                  <a:gd name="connsiteX7" fmla="*/ 685 w 1190547"/>
                  <a:gd name="connsiteY7" fmla="*/ 15379 h 791008"/>
                  <a:gd name="connsiteX8" fmla="*/ 0 w 1190547"/>
                  <a:gd name="connsiteY8" fmla="*/ 13507 h 791008"/>
                  <a:gd name="connsiteX9" fmla="*/ 44767 w 1190547"/>
                  <a:gd name="connsiteY9" fmla="*/ 6674 h 791008"/>
                  <a:gd name="connsiteX10" fmla="*/ 176931 w 1190547"/>
                  <a:gd name="connsiteY10" fmla="*/ 0 h 79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0547" h="791008">
                    <a:moveTo>
                      <a:pt x="176931" y="0"/>
                    </a:moveTo>
                    <a:cubicBezTo>
                      <a:pt x="578499" y="0"/>
                      <a:pt x="937298" y="183113"/>
                      <a:pt x="1174384" y="470396"/>
                    </a:cubicBezTo>
                    <a:lnTo>
                      <a:pt x="1190547" y="492010"/>
                    </a:lnTo>
                    <a:lnTo>
                      <a:pt x="1132297" y="569906"/>
                    </a:lnTo>
                    <a:cubicBezTo>
                      <a:pt x="1085839" y="638675"/>
                      <a:pt x="1045823" y="712154"/>
                      <a:pt x="1013118" y="789477"/>
                    </a:cubicBezTo>
                    <a:lnTo>
                      <a:pt x="1012558" y="791008"/>
                    </a:lnTo>
                    <a:lnTo>
                      <a:pt x="931221" y="778594"/>
                    </a:lnTo>
                    <a:cubicBezTo>
                      <a:pt x="510487" y="692500"/>
                      <a:pt x="164211" y="401998"/>
                      <a:pt x="685" y="15379"/>
                    </a:cubicBezTo>
                    <a:lnTo>
                      <a:pt x="0" y="13507"/>
                    </a:lnTo>
                    <a:lnTo>
                      <a:pt x="44767" y="6674"/>
                    </a:lnTo>
                    <a:cubicBezTo>
                      <a:pt x="88222" y="2261"/>
                      <a:pt x="132313" y="0"/>
                      <a:pt x="176931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>
                <a:solidFill>
                  <a:schemeClr val="bg1">
                    <a:lumMod val="50000"/>
                    <a:lumOff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31CF8FC-700C-49AC-BE57-B2A981DBDBC2}"/>
                </a:ext>
              </a:extLst>
            </p:cNvPr>
            <p:cNvSpPr txBox="1"/>
            <p:nvPr/>
          </p:nvSpPr>
          <p:spPr>
            <a:xfrm rot="19800000">
              <a:off x="8263578" y="2976809"/>
              <a:ext cx="1882911" cy="492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Societal/</a:t>
              </a:r>
            </a:p>
            <a:p>
              <a:pPr marL="0" marR="0" lvl="0" indent="0" algn="ctr" defTabSz="4572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Environmental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728B858-7F48-474D-90EB-FD5875FB0CA1}"/>
                </a:ext>
              </a:extLst>
            </p:cNvPr>
            <p:cNvSpPr txBox="1"/>
            <p:nvPr/>
          </p:nvSpPr>
          <p:spPr>
            <a:xfrm rot="1800000">
              <a:off x="6243104" y="2979181"/>
              <a:ext cx="1821742" cy="492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Societal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/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Economic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6248F0B-3DB2-4EC6-8351-8D4722ACA20C}"/>
                </a:ext>
              </a:extLst>
            </p:cNvPr>
            <p:cNvSpPr txBox="1"/>
            <p:nvPr/>
          </p:nvSpPr>
          <p:spPr>
            <a:xfrm rot="16200000">
              <a:off x="7174647" y="4799415"/>
              <a:ext cx="1953661" cy="476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Economic/</a:t>
              </a:r>
            </a:p>
            <a:p>
              <a:pPr marL="0" marR="0" lvl="0" indent="0" algn="ctr" defTabSz="4572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Environmental</a:t>
              </a:r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464B28B5-ECE2-4D06-92BD-2F9EACB038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84388" y="3293275"/>
              <a:ext cx="886649" cy="775985"/>
            </a:xfrm>
            <a:custGeom>
              <a:avLst/>
              <a:gdLst>
                <a:gd name="connsiteX0" fmla="*/ 179136 w 358686"/>
                <a:gd name="connsiteY0" fmla="*/ 0 h 313922"/>
                <a:gd name="connsiteX1" fmla="*/ 272570 w 358686"/>
                <a:gd name="connsiteY1" fmla="*/ 131418 h 313922"/>
                <a:gd name="connsiteX2" fmla="*/ 358126 w 358686"/>
                <a:gd name="connsiteY2" fmla="*/ 298544 h 313922"/>
                <a:gd name="connsiteX3" fmla="*/ 358686 w 358686"/>
                <a:gd name="connsiteY3" fmla="*/ 300074 h 313922"/>
                <a:gd name="connsiteX4" fmla="*/ 311678 w 358686"/>
                <a:gd name="connsiteY4" fmla="*/ 307248 h 313922"/>
                <a:gd name="connsiteX5" fmla="*/ 179514 w 358686"/>
                <a:gd name="connsiteY5" fmla="*/ 313922 h 313922"/>
                <a:gd name="connsiteX6" fmla="*/ 80059 w 358686"/>
                <a:gd name="connsiteY6" fmla="*/ 310153 h 313922"/>
                <a:gd name="connsiteX7" fmla="*/ 0 w 358686"/>
                <a:gd name="connsiteY7" fmla="*/ 301009 h 313922"/>
                <a:gd name="connsiteX8" fmla="*/ 902 w 358686"/>
                <a:gd name="connsiteY8" fmla="*/ 298544 h 313922"/>
                <a:gd name="connsiteX9" fmla="*/ 120081 w 358686"/>
                <a:gd name="connsiteY9" fmla="*/ 78973 h 313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8686" h="313922">
                  <a:moveTo>
                    <a:pt x="179136" y="0"/>
                  </a:moveTo>
                  <a:lnTo>
                    <a:pt x="272570" y="131418"/>
                  </a:lnTo>
                  <a:cubicBezTo>
                    <a:pt x="304957" y="184721"/>
                    <a:pt x="333597" y="240551"/>
                    <a:pt x="358126" y="298544"/>
                  </a:cubicBezTo>
                  <a:lnTo>
                    <a:pt x="358686" y="300074"/>
                  </a:lnTo>
                  <a:lnTo>
                    <a:pt x="311678" y="307248"/>
                  </a:lnTo>
                  <a:cubicBezTo>
                    <a:pt x="268223" y="311661"/>
                    <a:pt x="224133" y="313922"/>
                    <a:pt x="179514" y="313922"/>
                  </a:cubicBezTo>
                  <a:cubicBezTo>
                    <a:pt x="146050" y="313922"/>
                    <a:pt x="112883" y="312651"/>
                    <a:pt x="80059" y="310153"/>
                  </a:cubicBezTo>
                  <a:lnTo>
                    <a:pt x="0" y="301009"/>
                  </a:lnTo>
                  <a:lnTo>
                    <a:pt x="902" y="298544"/>
                  </a:lnTo>
                  <a:cubicBezTo>
                    <a:pt x="33607" y="221220"/>
                    <a:pt x="73623" y="147741"/>
                    <a:pt x="120081" y="78973"/>
                  </a:cubicBezTo>
                  <a:close/>
                </a:path>
              </a:pathLst>
            </a:custGeom>
            <a:solidFill>
              <a:schemeClr val="tx1">
                <a:alpha val="47000"/>
              </a:schemeClr>
            </a:solidFill>
            <a:ln w="28575">
              <a:solidFill>
                <a:schemeClr val="bg1">
                  <a:lumMod val="65000"/>
                  <a:lumOff val="35000"/>
                </a:schemeClr>
              </a:solidFill>
            </a:ln>
            <a:effectLst>
              <a:glow rad="304800">
                <a:schemeClr val="tx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1025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749EE-0396-47BA-9701-FC90E24A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We Aim to:</a:t>
            </a:r>
            <a:br>
              <a:rPr lang="en-US" sz="3200" dirty="0"/>
            </a:br>
            <a:r>
              <a:rPr lang="en-US" sz="3200" dirty="0"/>
              <a:t>ACT LOCAL TO ACHIEVE A GLOBAL VISION – UN SDGs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7A6B28-F078-4594-AA13-2466350B97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365" y="708102"/>
            <a:ext cx="8452170" cy="5733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4AEA6B-5696-4275-93D7-EDB07441BBAD}"/>
              </a:ext>
            </a:extLst>
          </p:cNvPr>
          <p:cNvSpPr/>
          <p:nvPr/>
        </p:nvSpPr>
        <p:spPr>
          <a:xfrm>
            <a:off x="10244666" y="6077346"/>
            <a:ext cx="1560163" cy="51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7C35507-337C-434E-81E3-E3D545913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3414" y="6164300"/>
            <a:ext cx="1357806" cy="43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69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9D587-242A-462B-8E8C-50DB9B05A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Is a Place for You with SLS!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818179-F68B-4477-9CC5-A288E328A01A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124" y="1082843"/>
            <a:ext cx="5507668" cy="5273083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C69771ED-AF73-4219-907C-D3945ED00415}"/>
              </a:ext>
            </a:extLst>
          </p:cNvPr>
          <p:cNvSpPr txBox="1"/>
          <p:nvPr/>
        </p:nvSpPr>
        <p:spPr>
          <a:xfrm>
            <a:off x="2034971" y="1525802"/>
            <a:ext cx="185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5743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RCE Action Groups (Youth Engagement)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7437BBC7-4086-4BA9-AF9C-28C8367E0D2E}"/>
              </a:ext>
            </a:extLst>
          </p:cNvPr>
          <p:cNvSpPr txBox="1"/>
          <p:nvPr/>
        </p:nvSpPr>
        <p:spPr>
          <a:xfrm>
            <a:off x="1621899" y="3739715"/>
            <a:ext cx="2265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5743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Buzz Courses</a:t>
            </a: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63178DA6-C7E9-4C15-ACC8-EBA4689F1823}"/>
              </a:ext>
            </a:extLst>
          </p:cNvPr>
          <p:cNvSpPr txBox="1"/>
          <p:nvPr/>
        </p:nvSpPr>
        <p:spPr>
          <a:xfrm>
            <a:off x="3023012" y="5588689"/>
            <a:ext cx="2655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5743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SLS-affiliated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5743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Capstone Projects</a:t>
            </a: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A32A1E19-9481-4DEB-A2CE-36C3FC14BFCA}"/>
              </a:ext>
            </a:extLst>
          </p:cNvPr>
          <p:cNvSpPr txBox="1"/>
          <p:nvPr/>
        </p:nvSpPr>
        <p:spPr>
          <a:xfrm>
            <a:off x="8113281" y="2238093"/>
            <a:ext cx="2265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5743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Internships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3F5B2931-F166-486F-9E2F-318D7BBFE338}"/>
              </a:ext>
            </a:extLst>
          </p:cNvPr>
          <p:cNvSpPr txBox="1"/>
          <p:nvPr/>
        </p:nvSpPr>
        <p:spPr>
          <a:xfrm>
            <a:off x="8304630" y="4729168"/>
            <a:ext cx="2265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5743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Sustainable Cities Minor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5D653D-E1F6-4C53-8074-070E57CECF77}"/>
              </a:ext>
            </a:extLst>
          </p:cNvPr>
          <p:cNvSpPr/>
          <p:nvPr/>
        </p:nvSpPr>
        <p:spPr>
          <a:xfrm>
            <a:off x="10244666" y="6077346"/>
            <a:ext cx="1560163" cy="51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AA69408-E7AC-4507-96BD-88C3C9483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3414" y="6164300"/>
            <a:ext cx="1357806" cy="43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2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5C40A-DA0D-4783-84C2-6B9A4BBC9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Learn More About SLS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4A3C3-BA6E-4CA4-8215-466B7BC01E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666" y="1302437"/>
            <a:ext cx="6745031" cy="440262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Visit the SLS website: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hlinkClick r:id="rId2"/>
              </a:rPr>
              <a:t>www.serve-learn-sustain.gatech.edu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Subscribe to the SLS email list: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hlinkClick r:id="rId3"/>
              </a:rPr>
              <a:t>http://sls.gatech.edu/mailing-list/register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Contact us – we’d love to talk to you!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hlinkClick r:id="rId4"/>
              </a:rPr>
              <a:t>serve-learn-sustain@gatech.edu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B53FC411-58C8-430B-81B4-2962EEB3BE16}"/>
              </a:ext>
            </a:extLst>
          </p:cNvPr>
          <p:cNvSpPr>
            <a:spLocks noGrp="1"/>
          </p:cNvSpPr>
          <p:nvPr/>
        </p:nvSpPr>
        <p:spPr>
          <a:xfrm>
            <a:off x="180622" y="2114177"/>
            <a:ext cx="11830756" cy="2629647"/>
          </a:xfrm>
          <a:prstGeom prst="rect">
            <a:avLst/>
          </a:prstGeom>
        </p:spPr>
        <p:txBody>
          <a:bodyPr vert="horz" lIns="274320" tIns="45720" rIns="27432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466344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Lucida Grande"/>
              <a:buChar char="•"/>
              <a:defRPr sz="21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 sz="21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CA78A8-7683-423E-801E-6FABFC49F272}"/>
              </a:ext>
            </a:extLst>
          </p:cNvPr>
          <p:cNvSpPr/>
          <p:nvPr/>
        </p:nvSpPr>
        <p:spPr>
          <a:xfrm>
            <a:off x="10244666" y="6077346"/>
            <a:ext cx="1560163" cy="51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B569405-52B4-4DEF-9910-F198CD0B2B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3414" y="6164300"/>
            <a:ext cx="1357806" cy="432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DABEDE-B809-497E-9954-B4812826D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6504" y="424807"/>
            <a:ext cx="3664707" cy="549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5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Roboto Slab" pitchFamily="2" charset="0"/>
                <a:ea typeface="Roboto Slab" pitchFamily="2" charset="0"/>
              </a:rPr>
              <a:t>What Does SLS Do?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202EF4-BE1D-8146-9846-177F3B789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67144"/>
            <a:ext cx="8102600" cy="504656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rgbClr val="003057"/>
                </a:solidFill>
              </a:rPr>
              <a:t>SLS works </a:t>
            </a:r>
            <a:r>
              <a:rPr lang="en-US" dirty="0"/>
              <a:t>with</a:t>
            </a:r>
            <a:r>
              <a:rPr lang="en-US" dirty="0">
                <a:solidFill>
                  <a:srgbClr val="003057"/>
                </a:solidFill>
              </a:rPr>
              <a:t> all six colleges </a:t>
            </a:r>
            <a:r>
              <a:rPr lang="en-US" dirty="0"/>
              <a:t>to offer students </a:t>
            </a:r>
            <a:r>
              <a:rPr lang="en-US" b="1" i="1" dirty="0"/>
              <a:t>opportunities inside and outside the classroom </a:t>
            </a:r>
            <a:r>
              <a:rPr lang="en-US" dirty="0"/>
              <a:t>to collaborate with diverse partners - across the community, nonprofit, government, academic, and business sectors – on key sustainability challenges.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Through SLS, students learn to use the knowledge and skills they are acquiring at GT to help “create sustainable communities.”</a:t>
            </a:r>
          </a:p>
          <a:p>
            <a:pPr>
              <a:lnSpc>
                <a:spcPct val="120000"/>
              </a:lnSpc>
            </a:pPr>
            <a:endParaRPr lang="en-US" sz="2400" dirty="0">
              <a:solidFill>
                <a:srgbClr val="003057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36B00E-6F0B-4E55-A302-DA668BBC76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55" t="-6131" r="5155" b="4352"/>
          <a:stretch/>
        </p:blipFill>
        <p:spPr>
          <a:xfrm>
            <a:off x="8862326" y="1215483"/>
            <a:ext cx="3095700" cy="2122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15E19D-1EF1-4533-AEF5-1E97E33F439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326" y="3372868"/>
            <a:ext cx="3095700" cy="23765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085766-A6DB-4B1B-A94E-F983F52F8F5C}"/>
              </a:ext>
            </a:extLst>
          </p:cNvPr>
          <p:cNvSpPr/>
          <p:nvPr/>
        </p:nvSpPr>
        <p:spPr>
          <a:xfrm>
            <a:off x="10244666" y="6077346"/>
            <a:ext cx="1560163" cy="51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D3439FF-823F-4635-AF60-3692A3C3D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3414" y="6164300"/>
            <a:ext cx="1357806" cy="43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79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Roboto Slab" pitchFamily="2" charset="0"/>
                <a:ea typeface="Roboto Slab" pitchFamily="2" charset="0"/>
              </a:rPr>
              <a:t>SLS Programs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202EF4-BE1D-8146-9846-177F3B789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5"/>
            <a:ext cx="11565468" cy="72338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3057"/>
                </a:solidFill>
              </a:rPr>
              <a:t>SLS offers 5 signature programs with different levels of commitment:</a:t>
            </a:r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6E46FDF-7196-4770-B94E-81CA3C35D1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368"/>
          <a:stretch/>
        </p:blipFill>
        <p:spPr>
          <a:xfrm>
            <a:off x="710800" y="1675433"/>
            <a:ext cx="9470149" cy="2760741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0126C83-E89F-4AED-BE0D-D381352F0C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57" t="53814" r="35431"/>
          <a:stretch/>
        </p:blipFill>
        <p:spPr>
          <a:xfrm>
            <a:off x="2771090" y="4436174"/>
            <a:ext cx="5588898" cy="25738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577344-12F4-4D02-87AE-FC82CF03202B}"/>
              </a:ext>
            </a:extLst>
          </p:cNvPr>
          <p:cNvSpPr/>
          <p:nvPr/>
        </p:nvSpPr>
        <p:spPr>
          <a:xfrm>
            <a:off x="10244666" y="6077346"/>
            <a:ext cx="1560163" cy="51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BB8430C-5070-4355-A438-6BF7B60D0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3414" y="6164300"/>
            <a:ext cx="1357806" cy="43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92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DC62AC-6025-4374-9279-361E6E575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SLS Programs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489AD8-2F0E-4B3C-8D16-F57F72672586}"/>
              </a:ext>
            </a:extLst>
          </p:cNvPr>
          <p:cNvSpPr txBox="1">
            <a:spLocks/>
          </p:cNvSpPr>
          <p:nvPr/>
        </p:nvSpPr>
        <p:spPr>
          <a:xfrm>
            <a:off x="465667" y="1162151"/>
            <a:ext cx="8946970" cy="6810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We also offer these additional courses and programs: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05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360C12-8813-44EF-B92D-6A2E02630231}"/>
              </a:ext>
            </a:extLst>
          </p:cNvPr>
          <p:cNvSpPr/>
          <p:nvPr/>
        </p:nvSpPr>
        <p:spPr>
          <a:xfrm>
            <a:off x="716403" y="2386273"/>
            <a:ext cx="10395914" cy="3159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014B23-1577-4967-BC0B-DAC7BC4E62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88"/>
          <a:stretch/>
        </p:blipFill>
        <p:spPr>
          <a:xfrm>
            <a:off x="846976" y="2719958"/>
            <a:ext cx="10120197" cy="24924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262138-13D4-4780-8635-10AF75A8E355}"/>
              </a:ext>
            </a:extLst>
          </p:cNvPr>
          <p:cNvSpPr/>
          <p:nvPr/>
        </p:nvSpPr>
        <p:spPr>
          <a:xfrm>
            <a:off x="10244666" y="6077346"/>
            <a:ext cx="1560163" cy="51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B7ADBB2-85E8-4EAB-A9BD-436970F07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3414" y="6164300"/>
            <a:ext cx="1357806" cy="43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90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B168A-4FB6-4C08-B086-030E137F9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SLS’s Approach to “Creating Sustainable Communities”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09010-4D7E-4D01-9353-E08E250607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3275010"/>
            <a:ext cx="5615353" cy="238466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400" dirty="0"/>
              <a:t>as an </a:t>
            </a:r>
            <a:r>
              <a:rPr kumimoji="1" lang="en-US" altLang="zh-CN" sz="2400" i="1" dirty="0"/>
              <a:t>Integrated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400" dirty="0"/>
              <a:t>with a special focus on </a:t>
            </a:r>
            <a:r>
              <a:rPr kumimoji="1" lang="en-US" altLang="zh-CN" sz="2400" i="1" dirty="0"/>
              <a:t>Society/Social Sustainability</a:t>
            </a:r>
            <a:endParaRPr kumimoji="1" lang="zh-CN" altLang="en-US" sz="2400" i="1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4067C3-E1E2-4B10-B673-839CB899D9CB}"/>
              </a:ext>
            </a:extLst>
          </p:cNvPr>
          <p:cNvSpPr txBox="1">
            <a:spLocks/>
          </p:cNvSpPr>
          <p:nvPr/>
        </p:nvSpPr>
        <p:spPr>
          <a:xfrm>
            <a:off x="379047" y="2610892"/>
            <a:ext cx="5615353" cy="575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SLS approaches sustainability: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05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03CAB94-97D5-4613-A3F2-2AE887B42446}"/>
              </a:ext>
            </a:extLst>
          </p:cNvPr>
          <p:cNvSpPr/>
          <p:nvPr/>
        </p:nvSpPr>
        <p:spPr>
          <a:xfrm>
            <a:off x="10244666" y="6077346"/>
            <a:ext cx="1560163" cy="51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8" name="Picture 2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C20DA49-3881-4D83-8D33-E29302E15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414" y="6164300"/>
            <a:ext cx="1357806" cy="43259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FA9EFF1-242B-4883-A350-DA4A44DDB281}"/>
              </a:ext>
            </a:extLst>
          </p:cNvPr>
          <p:cNvGrpSpPr/>
          <p:nvPr/>
        </p:nvGrpSpPr>
        <p:grpSpPr>
          <a:xfrm>
            <a:off x="5385768" y="1131326"/>
            <a:ext cx="4793839" cy="5202402"/>
            <a:chOff x="5996758" y="1503704"/>
            <a:chExt cx="4273228" cy="4788345"/>
          </a:xfrm>
        </p:grpSpPr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DE742A34-FCBF-40B5-944A-E5B00F03C7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23068" y="3071946"/>
              <a:ext cx="1301436" cy="864684"/>
            </a:xfrm>
            <a:custGeom>
              <a:avLst/>
              <a:gdLst>
                <a:gd name="connsiteX0" fmla="*/ 176931 w 1190547"/>
                <a:gd name="connsiteY0" fmla="*/ 0 h 791008"/>
                <a:gd name="connsiteX1" fmla="*/ 1174384 w 1190547"/>
                <a:gd name="connsiteY1" fmla="*/ 470396 h 791008"/>
                <a:gd name="connsiteX2" fmla="*/ 1190547 w 1190547"/>
                <a:gd name="connsiteY2" fmla="*/ 492010 h 791008"/>
                <a:gd name="connsiteX3" fmla="*/ 1132297 w 1190547"/>
                <a:gd name="connsiteY3" fmla="*/ 569906 h 791008"/>
                <a:gd name="connsiteX4" fmla="*/ 1013118 w 1190547"/>
                <a:gd name="connsiteY4" fmla="*/ 789477 h 791008"/>
                <a:gd name="connsiteX5" fmla="*/ 1012558 w 1190547"/>
                <a:gd name="connsiteY5" fmla="*/ 791008 h 791008"/>
                <a:gd name="connsiteX6" fmla="*/ 931221 w 1190547"/>
                <a:gd name="connsiteY6" fmla="*/ 778594 h 791008"/>
                <a:gd name="connsiteX7" fmla="*/ 685 w 1190547"/>
                <a:gd name="connsiteY7" fmla="*/ 15379 h 791008"/>
                <a:gd name="connsiteX8" fmla="*/ 0 w 1190547"/>
                <a:gd name="connsiteY8" fmla="*/ 13507 h 791008"/>
                <a:gd name="connsiteX9" fmla="*/ 44767 w 1190547"/>
                <a:gd name="connsiteY9" fmla="*/ 6674 h 791008"/>
                <a:gd name="connsiteX10" fmla="*/ 176931 w 1190547"/>
                <a:gd name="connsiteY10" fmla="*/ 0 h 79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0547" h="791008">
                  <a:moveTo>
                    <a:pt x="176931" y="0"/>
                  </a:moveTo>
                  <a:cubicBezTo>
                    <a:pt x="578499" y="0"/>
                    <a:pt x="937298" y="183113"/>
                    <a:pt x="1174384" y="470396"/>
                  </a:cubicBezTo>
                  <a:lnTo>
                    <a:pt x="1190547" y="492010"/>
                  </a:lnTo>
                  <a:lnTo>
                    <a:pt x="1132297" y="569906"/>
                  </a:lnTo>
                  <a:cubicBezTo>
                    <a:pt x="1085839" y="638675"/>
                    <a:pt x="1045823" y="712154"/>
                    <a:pt x="1013118" y="789477"/>
                  </a:cubicBezTo>
                  <a:lnTo>
                    <a:pt x="1012558" y="791008"/>
                  </a:lnTo>
                  <a:lnTo>
                    <a:pt x="931221" y="778594"/>
                  </a:lnTo>
                  <a:cubicBezTo>
                    <a:pt x="510487" y="692500"/>
                    <a:pt x="164211" y="401998"/>
                    <a:pt x="685" y="15379"/>
                  </a:cubicBezTo>
                  <a:lnTo>
                    <a:pt x="0" y="13507"/>
                  </a:lnTo>
                  <a:lnTo>
                    <a:pt x="44767" y="6674"/>
                  </a:lnTo>
                  <a:cubicBezTo>
                    <a:pt x="88222" y="2261"/>
                    <a:pt x="132313" y="0"/>
                    <a:pt x="176931" y="0"/>
                  </a:cubicBezTo>
                  <a:close/>
                </a:path>
              </a:pathLst>
            </a:custGeom>
            <a:solidFill>
              <a:srgbClr val="FFD02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DCE97096-D890-4DBA-B396-552B15B974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4503" y="3071946"/>
              <a:ext cx="1303885" cy="865059"/>
            </a:xfrm>
            <a:custGeom>
              <a:avLst/>
              <a:gdLst>
                <a:gd name="connsiteX0" fmla="*/ 1013616 w 1192788"/>
                <a:gd name="connsiteY0" fmla="*/ 0 h 791350"/>
                <a:gd name="connsiteX1" fmla="*/ 1145780 w 1192788"/>
                <a:gd name="connsiteY1" fmla="*/ 6674 h 791350"/>
                <a:gd name="connsiteX2" fmla="*/ 1192788 w 1192788"/>
                <a:gd name="connsiteY2" fmla="*/ 13849 h 791350"/>
                <a:gd name="connsiteX3" fmla="*/ 1192228 w 1192788"/>
                <a:gd name="connsiteY3" fmla="*/ 15379 h 791350"/>
                <a:gd name="connsiteX4" fmla="*/ 261692 w 1192788"/>
                <a:gd name="connsiteY4" fmla="*/ 778594 h 791350"/>
                <a:gd name="connsiteX5" fmla="*/ 178115 w 1192788"/>
                <a:gd name="connsiteY5" fmla="*/ 791350 h 791350"/>
                <a:gd name="connsiteX6" fmla="*/ 177429 w 1192788"/>
                <a:gd name="connsiteY6" fmla="*/ 789477 h 791350"/>
                <a:gd name="connsiteX7" fmla="*/ 58250 w 1192788"/>
                <a:gd name="connsiteY7" fmla="*/ 569906 h 791350"/>
                <a:gd name="connsiteX8" fmla="*/ 0 w 1192788"/>
                <a:gd name="connsiteY8" fmla="*/ 492010 h 791350"/>
                <a:gd name="connsiteX9" fmla="*/ 16163 w 1192788"/>
                <a:gd name="connsiteY9" fmla="*/ 470396 h 791350"/>
                <a:gd name="connsiteX10" fmla="*/ 1013616 w 1192788"/>
                <a:gd name="connsiteY10" fmla="*/ 0 h 79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2788" h="791350">
                  <a:moveTo>
                    <a:pt x="1013616" y="0"/>
                  </a:moveTo>
                  <a:cubicBezTo>
                    <a:pt x="1058235" y="0"/>
                    <a:pt x="1102325" y="2261"/>
                    <a:pt x="1145780" y="6674"/>
                  </a:cubicBezTo>
                  <a:lnTo>
                    <a:pt x="1192788" y="13849"/>
                  </a:lnTo>
                  <a:lnTo>
                    <a:pt x="1192228" y="15379"/>
                  </a:lnTo>
                  <a:cubicBezTo>
                    <a:pt x="1028702" y="401998"/>
                    <a:pt x="682427" y="692500"/>
                    <a:pt x="261692" y="778594"/>
                  </a:cubicBezTo>
                  <a:lnTo>
                    <a:pt x="178115" y="791350"/>
                  </a:lnTo>
                  <a:lnTo>
                    <a:pt x="177429" y="789477"/>
                  </a:lnTo>
                  <a:cubicBezTo>
                    <a:pt x="144724" y="712154"/>
                    <a:pt x="104709" y="638675"/>
                    <a:pt x="58250" y="569906"/>
                  </a:cubicBezTo>
                  <a:lnTo>
                    <a:pt x="0" y="492010"/>
                  </a:lnTo>
                  <a:lnTo>
                    <a:pt x="16163" y="470396"/>
                  </a:lnTo>
                  <a:cubicBezTo>
                    <a:pt x="253250" y="183113"/>
                    <a:pt x="612049" y="0"/>
                    <a:pt x="1013616" y="0"/>
                  </a:cubicBezTo>
                  <a:close/>
                </a:path>
              </a:pathLst>
            </a:custGeom>
            <a:solidFill>
              <a:srgbClr val="B7966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C82E44A5-95B7-415B-8A01-D6112CA577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19506" y="3936629"/>
              <a:ext cx="609994" cy="1423527"/>
            </a:xfrm>
            <a:custGeom>
              <a:avLst/>
              <a:gdLst>
                <a:gd name="connsiteX0" fmla="*/ 101021 w 558020"/>
                <a:gd name="connsiteY0" fmla="*/ 0 h 1302234"/>
                <a:gd name="connsiteX1" fmla="*/ 148029 w 558020"/>
                <a:gd name="connsiteY1" fmla="*/ 7174 h 1302234"/>
                <a:gd name="connsiteX2" fmla="*/ 280193 w 558020"/>
                <a:gd name="connsiteY2" fmla="*/ 13848 h 1302234"/>
                <a:gd name="connsiteX3" fmla="*/ 412357 w 558020"/>
                <a:gd name="connsiteY3" fmla="*/ 7174 h 1302234"/>
                <a:gd name="connsiteX4" fmla="*/ 457125 w 558020"/>
                <a:gd name="connsiteY4" fmla="*/ 342 h 1302234"/>
                <a:gd name="connsiteX5" fmla="*/ 499906 w 558020"/>
                <a:gd name="connsiteY5" fmla="*/ 117230 h 1302234"/>
                <a:gd name="connsiteX6" fmla="*/ 558020 w 558020"/>
                <a:gd name="connsiteY6" fmla="*/ 501618 h 1302234"/>
                <a:gd name="connsiteX7" fmla="*/ 337260 w 558020"/>
                <a:gd name="connsiteY7" fmla="*/ 1224338 h 1302234"/>
                <a:gd name="connsiteX8" fmla="*/ 279010 w 558020"/>
                <a:gd name="connsiteY8" fmla="*/ 1302234 h 1302234"/>
                <a:gd name="connsiteX9" fmla="*/ 220760 w 558020"/>
                <a:gd name="connsiteY9" fmla="*/ 1224338 h 1302234"/>
                <a:gd name="connsiteX10" fmla="*/ 0 w 558020"/>
                <a:gd name="connsiteY10" fmla="*/ 501618 h 1302234"/>
                <a:gd name="connsiteX11" fmla="*/ 58114 w 558020"/>
                <a:gd name="connsiteY11" fmla="*/ 117230 h 1302234"/>
                <a:gd name="connsiteX12" fmla="*/ 101021 w 558020"/>
                <a:gd name="connsiteY12" fmla="*/ 0 h 1302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8020" h="1302234">
                  <a:moveTo>
                    <a:pt x="101021" y="0"/>
                  </a:moveTo>
                  <a:lnTo>
                    <a:pt x="148029" y="7174"/>
                  </a:lnTo>
                  <a:cubicBezTo>
                    <a:pt x="191484" y="11587"/>
                    <a:pt x="235575" y="13848"/>
                    <a:pt x="280193" y="13848"/>
                  </a:cubicBezTo>
                  <a:cubicBezTo>
                    <a:pt x="324812" y="13848"/>
                    <a:pt x="368902" y="11587"/>
                    <a:pt x="412357" y="7174"/>
                  </a:cubicBezTo>
                  <a:lnTo>
                    <a:pt x="457125" y="342"/>
                  </a:lnTo>
                  <a:lnTo>
                    <a:pt x="499906" y="117230"/>
                  </a:lnTo>
                  <a:cubicBezTo>
                    <a:pt x="537674" y="238658"/>
                    <a:pt x="558020" y="367762"/>
                    <a:pt x="558020" y="501618"/>
                  </a:cubicBezTo>
                  <a:cubicBezTo>
                    <a:pt x="558020" y="769330"/>
                    <a:pt x="476637" y="1018033"/>
                    <a:pt x="337260" y="1224338"/>
                  </a:cubicBezTo>
                  <a:lnTo>
                    <a:pt x="279010" y="1302234"/>
                  </a:lnTo>
                  <a:lnTo>
                    <a:pt x="220760" y="1224338"/>
                  </a:lnTo>
                  <a:cubicBezTo>
                    <a:pt x="81384" y="1018033"/>
                    <a:pt x="0" y="769330"/>
                    <a:pt x="0" y="501618"/>
                  </a:cubicBezTo>
                  <a:cubicBezTo>
                    <a:pt x="0" y="367762"/>
                    <a:pt x="20346" y="238658"/>
                    <a:pt x="58114" y="117230"/>
                  </a:cubicBezTo>
                  <a:lnTo>
                    <a:pt x="101021" y="0"/>
                  </a:lnTo>
                  <a:close/>
                </a:path>
              </a:pathLst>
            </a:custGeom>
            <a:solidFill>
              <a:srgbClr val="886A4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2674BE1-820D-40D3-8EB9-3668C3923C05}"/>
                </a:ext>
              </a:extLst>
            </p:cNvPr>
            <p:cNvGrpSpPr/>
            <p:nvPr/>
          </p:nvGrpSpPr>
          <p:grpSpPr>
            <a:xfrm>
              <a:off x="5996758" y="1503704"/>
              <a:ext cx="4243389" cy="4189224"/>
              <a:chOff x="5714689" y="1385058"/>
              <a:chExt cx="4522349" cy="4464637"/>
            </a:xfrm>
          </p:grpSpPr>
          <p:sp>
            <p:nvSpPr>
              <p:cNvPr id="43" name="Freeform 16">
                <a:extLst>
                  <a:ext uri="{FF2B5EF4-FFF2-40B4-BE49-F238E27FC236}">
                    <a16:creationId xmlns:a16="http://schemas.microsoft.com/office/drawing/2014/main" id="{4D8C753D-2A9F-4F6B-8935-A7CE0924B7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09657" y="1385058"/>
                <a:ext cx="2534732" cy="2228001"/>
              </a:xfrm>
              <a:custGeom>
                <a:avLst/>
                <a:gdLst>
                  <a:gd name="connsiteX0" fmla="*/ 1292626 w 2585252"/>
                  <a:gd name="connsiteY0" fmla="*/ 0 h 2272406"/>
                  <a:gd name="connsiteX1" fmla="*/ 2585252 w 2585252"/>
                  <a:gd name="connsiteY1" fmla="*/ 1292626 h 2272406"/>
                  <a:gd name="connsiteX2" fmla="*/ 2527138 w 2585252"/>
                  <a:gd name="connsiteY2" fmla="*/ 1677014 h 2272406"/>
                  <a:gd name="connsiteX3" fmla="*/ 2484231 w 2585252"/>
                  <a:gd name="connsiteY3" fmla="*/ 1794245 h 2272406"/>
                  <a:gd name="connsiteX4" fmla="*/ 2437223 w 2585252"/>
                  <a:gd name="connsiteY4" fmla="*/ 1787070 h 2272406"/>
                  <a:gd name="connsiteX5" fmla="*/ 2305059 w 2585252"/>
                  <a:gd name="connsiteY5" fmla="*/ 1780396 h 2272406"/>
                  <a:gd name="connsiteX6" fmla="*/ 1307606 w 2585252"/>
                  <a:gd name="connsiteY6" fmla="*/ 2250792 h 2272406"/>
                  <a:gd name="connsiteX7" fmla="*/ 1291443 w 2585252"/>
                  <a:gd name="connsiteY7" fmla="*/ 2272406 h 2272406"/>
                  <a:gd name="connsiteX8" fmla="*/ 1275280 w 2585252"/>
                  <a:gd name="connsiteY8" fmla="*/ 2250792 h 2272406"/>
                  <a:gd name="connsiteX9" fmla="*/ 277827 w 2585252"/>
                  <a:gd name="connsiteY9" fmla="*/ 1780396 h 2272406"/>
                  <a:gd name="connsiteX10" fmla="*/ 145663 w 2585252"/>
                  <a:gd name="connsiteY10" fmla="*/ 1787070 h 2272406"/>
                  <a:gd name="connsiteX11" fmla="*/ 100896 w 2585252"/>
                  <a:gd name="connsiteY11" fmla="*/ 1793903 h 2272406"/>
                  <a:gd name="connsiteX12" fmla="*/ 58114 w 2585252"/>
                  <a:gd name="connsiteY12" fmla="*/ 1677014 h 2272406"/>
                  <a:gd name="connsiteX13" fmla="*/ 0 w 2585252"/>
                  <a:gd name="connsiteY13" fmla="*/ 1292626 h 2272406"/>
                  <a:gd name="connsiteX14" fmla="*/ 1292626 w 2585252"/>
                  <a:gd name="connsiteY14" fmla="*/ 0 h 2272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85252" h="2272406">
                    <a:moveTo>
                      <a:pt x="1292626" y="0"/>
                    </a:moveTo>
                    <a:cubicBezTo>
                      <a:pt x="2006524" y="0"/>
                      <a:pt x="2585252" y="578728"/>
                      <a:pt x="2585252" y="1292626"/>
                    </a:cubicBezTo>
                    <a:cubicBezTo>
                      <a:pt x="2585252" y="1426482"/>
                      <a:pt x="2564906" y="1555586"/>
                      <a:pt x="2527138" y="1677014"/>
                    </a:cubicBezTo>
                    <a:lnTo>
                      <a:pt x="2484231" y="1794245"/>
                    </a:lnTo>
                    <a:lnTo>
                      <a:pt x="2437223" y="1787070"/>
                    </a:lnTo>
                    <a:cubicBezTo>
                      <a:pt x="2393768" y="1782657"/>
                      <a:pt x="2349678" y="1780396"/>
                      <a:pt x="2305059" y="1780396"/>
                    </a:cubicBezTo>
                    <a:cubicBezTo>
                      <a:pt x="1903492" y="1780396"/>
                      <a:pt x="1544693" y="1963509"/>
                      <a:pt x="1307606" y="2250792"/>
                    </a:cubicBezTo>
                    <a:lnTo>
                      <a:pt x="1291443" y="2272406"/>
                    </a:lnTo>
                    <a:lnTo>
                      <a:pt x="1275280" y="2250792"/>
                    </a:lnTo>
                    <a:cubicBezTo>
                      <a:pt x="1038194" y="1963509"/>
                      <a:pt x="679395" y="1780396"/>
                      <a:pt x="277827" y="1780396"/>
                    </a:cubicBezTo>
                    <a:cubicBezTo>
                      <a:pt x="233209" y="1780396"/>
                      <a:pt x="189118" y="1782657"/>
                      <a:pt x="145663" y="1787070"/>
                    </a:cubicBezTo>
                    <a:lnTo>
                      <a:pt x="100896" y="1793903"/>
                    </a:lnTo>
                    <a:lnTo>
                      <a:pt x="58114" y="1677014"/>
                    </a:lnTo>
                    <a:cubicBezTo>
                      <a:pt x="20346" y="1555586"/>
                      <a:pt x="0" y="1426482"/>
                      <a:pt x="0" y="1292626"/>
                    </a:cubicBezTo>
                    <a:cubicBezTo>
                      <a:pt x="0" y="578728"/>
                      <a:pt x="578728" y="0"/>
                      <a:pt x="1292626" y="0"/>
                    </a:cubicBezTo>
                    <a:close/>
                  </a:path>
                </a:pathLst>
              </a:custGeom>
              <a:solidFill>
                <a:srgbClr val="EEB211">
                  <a:alpha val="60000"/>
                </a:srgbClr>
              </a:solidFill>
              <a:ln w="19050">
                <a:solidFill>
                  <a:schemeClr val="bg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7">
                <a:extLst>
                  <a:ext uri="{FF2B5EF4-FFF2-40B4-BE49-F238E27FC236}">
                    <a16:creationId xmlns:a16="http://schemas.microsoft.com/office/drawing/2014/main" id="{F7442712-2586-4036-95E3-00D5361FCE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14689" y="3143907"/>
                <a:ext cx="2261175" cy="2521491"/>
              </a:xfrm>
              <a:custGeom>
                <a:avLst/>
                <a:gdLst>
                  <a:gd name="connsiteX0" fmla="*/ 1115695 w 2306242"/>
                  <a:gd name="connsiteY0" fmla="*/ 0 h 2571745"/>
                  <a:gd name="connsiteX1" fmla="*/ 1116380 w 2306242"/>
                  <a:gd name="connsiteY1" fmla="*/ 1872 h 2571745"/>
                  <a:gd name="connsiteX2" fmla="*/ 2046916 w 2306242"/>
                  <a:gd name="connsiteY2" fmla="*/ 765087 h 2571745"/>
                  <a:gd name="connsiteX3" fmla="*/ 2128253 w 2306242"/>
                  <a:gd name="connsiteY3" fmla="*/ 777501 h 2571745"/>
                  <a:gd name="connsiteX4" fmla="*/ 2085346 w 2306242"/>
                  <a:gd name="connsiteY4" fmla="*/ 894731 h 2571745"/>
                  <a:gd name="connsiteX5" fmla="*/ 2027232 w 2306242"/>
                  <a:gd name="connsiteY5" fmla="*/ 1279119 h 2571745"/>
                  <a:gd name="connsiteX6" fmla="*/ 2247992 w 2306242"/>
                  <a:gd name="connsiteY6" fmla="*/ 2001839 h 2571745"/>
                  <a:gd name="connsiteX7" fmla="*/ 2306242 w 2306242"/>
                  <a:gd name="connsiteY7" fmla="*/ 2079735 h 2571745"/>
                  <a:gd name="connsiteX8" fmla="*/ 2290079 w 2306242"/>
                  <a:gd name="connsiteY8" fmla="*/ 2101349 h 2571745"/>
                  <a:gd name="connsiteX9" fmla="*/ 1292626 w 2306242"/>
                  <a:gd name="connsiteY9" fmla="*/ 2571745 h 2571745"/>
                  <a:gd name="connsiteX10" fmla="*/ 0 w 2306242"/>
                  <a:gd name="connsiteY10" fmla="*/ 1279119 h 2571745"/>
                  <a:gd name="connsiteX11" fmla="*/ 1032117 w 2306242"/>
                  <a:gd name="connsiteY11" fmla="*/ 12755 h 2571745"/>
                  <a:gd name="connsiteX12" fmla="*/ 1115695 w 2306242"/>
                  <a:gd name="connsiteY12" fmla="*/ 0 h 2571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06242" h="2571745">
                    <a:moveTo>
                      <a:pt x="1115695" y="0"/>
                    </a:moveTo>
                    <a:lnTo>
                      <a:pt x="1116380" y="1872"/>
                    </a:lnTo>
                    <a:cubicBezTo>
                      <a:pt x="1279906" y="388491"/>
                      <a:pt x="1626182" y="678993"/>
                      <a:pt x="2046916" y="765087"/>
                    </a:cubicBezTo>
                    <a:lnTo>
                      <a:pt x="2128253" y="777501"/>
                    </a:lnTo>
                    <a:lnTo>
                      <a:pt x="2085346" y="894731"/>
                    </a:lnTo>
                    <a:cubicBezTo>
                      <a:pt x="2047578" y="1016159"/>
                      <a:pt x="2027232" y="1145263"/>
                      <a:pt x="2027232" y="1279119"/>
                    </a:cubicBezTo>
                    <a:cubicBezTo>
                      <a:pt x="2027232" y="1546831"/>
                      <a:pt x="2108616" y="1795534"/>
                      <a:pt x="2247992" y="2001839"/>
                    </a:cubicBezTo>
                    <a:lnTo>
                      <a:pt x="2306242" y="2079735"/>
                    </a:lnTo>
                    <a:lnTo>
                      <a:pt x="2290079" y="2101349"/>
                    </a:lnTo>
                    <a:cubicBezTo>
                      <a:pt x="2052993" y="2388632"/>
                      <a:pt x="1694194" y="2571745"/>
                      <a:pt x="1292626" y="2571745"/>
                    </a:cubicBezTo>
                    <a:cubicBezTo>
                      <a:pt x="578728" y="2571745"/>
                      <a:pt x="0" y="1993017"/>
                      <a:pt x="0" y="1279119"/>
                    </a:cubicBezTo>
                    <a:cubicBezTo>
                      <a:pt x="0" y="654458"/>
                      <a:pt x="443088" y="133287"/>
                      <a:pt x="1032117" y="12755"/>
                    </a:cubicBezTo>
                    <a:lnTo>
                      <a:pt x="1115695" y="0"/>
                    </a:lnTo>
                    <a:close/>
                  </a:path>
                </a:pathLst>
              </a:custGeom>
              <a:solidFill>
                <a:srgbClr val="C59353">
                  <a:alpha val="50000"/>
                </a:srgbClr>
              </a:solidFill>
              <a:ln w="19050">
                <a:solidFill>
                  <a:schemeClr val="bg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8">
                <a:extLst>
                  <a:ext uri="{FF2B5EF4-FFF2-40B4-BE49-F238E27FC236}">
                    <a16:creationId xmlns:a16="http://schemas.microsoft.com/office/drawing/2014/main" id="{3DEA665C-FA33-4D88-B80F-E82736FFEB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75863" y="3144243"/>
                <a:ext cx="2261175" cy="2521155"/>
              </a:xfrm>
              <a:custGeom>
                <a:avLst/>
                <a:gdLst>
                  <a:gd name="connsiteX0" fmla="*/ 1192788 w 2306242"/>
                  <a:gd name="connsiteY0" fmla="*/ 0 h 2571403"/>
                  <a:gd name="connsiteX1" fmla="*/ 1274125 w 2306242"/>
                  <a:gd name="connsiteY1" fmla="*/ 12413 h 2571403"/>
                  <a:gd name="connsiteX2" fmla="*/ 2306242 w 2306242"/>
                  <a:gd name="connsiteY2" fmla="*/ 1278777 h 2571403"/>
                  <a:gd name="connsiteX3" fmla="*/ 1013616 w 2306242"/>
                  <a:gd name="connsiteY3" fmla="*/ 2571403 h 2571403"/>
                  <a:gd name="connsiteX4" fmla="*/ 16163 w 2306242"/>
                  <a:gd name="connsiteY4" fmla="*/ 2101007 h 2571403"/>
                  <a:gd name="connsiteX5" fmla="*/ 0 w 2306242"/>
                  <a:gd name="connsiteY5" fmla="*/ 2079393 h 2571403"/>
                  <a:gd name="connsiteX6" fmla="*/ 58250 w 2306242"/>
                  <a:gd name="connsiteY6" fmla="*/ 2001497 h 2571403"/>
                  <a:gd name="connsiteX7" fmla="*/ 279010 w 2306242"/>
                  <a:gd name="connsiteY7" fmla="*/ 1278777 h 2571403"/>
                  <a:gd name="connsiteX8" fmla="*/ 220896 w 2306242"/>
                  <a:gd name="connsiteY8" fmla="*/ 894389 h 2571403"/>
                  <a:gd name="connsiteX9" fmla="*/ 178115 w 2306242"/>
                  <a:gd name="connsiteY9" fmla="*/ 777501 h 2571403"/>
                  <a:gd name="connsiteX10" fmla="*/ 261692 w 2306242"/>
                  <a:gd name="connsiteY10" fmla="*/ 764745 h 2571403"/>
                  <a:gd name="connsiteX11" fmla="*/ 1192228 w 2306242"/>
                  <a:gd name="connsiteY11" fmla="*/ 1530 h 2571403"/>
                  <a:gd name="connsiteX12" fmla="*/ 1192788 w 2306242"/>
                  <a:gd name="connsiteY12" fmla="*/ 0 h 2571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06242" h="2571403">
                    <a:moveTo>
                      <a:pt x="1192788" y="0"/>
                    </a:moveTo>
                    <a:lnTo>
                      <a:pt x="1274125" y="12413"/>
                    </a:lnTo>
                    <a:cubicBezTo>
                      <a:pt x="1863154" y="132945"/>
                      <a:pt x="2306242" y="654116"/>
                      <a:pt x="2306242" y="1278777"/>
                    </a:cubicBezTo>
                    <a:cubicBezTo>
                      <a:pt x="2306242" y="1992675"/>
                      <a:pt x="1727514" y="2571403"/>
                      <a:pt x="1013616" y="2571403"/>
                    </a:cubicBezTo>
                    <a:cubicBezTo>
                      <a:pt x="612049" y="2571403"/>
                      <a:pt x="253250" y="2388290"/>
                      <a:pt x="16163" y="2101007"/>
                    </a:cubicBezTo>
                    <a:lnTo>
                      <a:pt x="0" y="2079393"/>
                    </a:lnTo>
                    <a:lnTo>
                      <a:pt x="58250" y="2001497"/>
                    </a:lnTo>
                    <a:cubicBezTo>
                      <a:pt x="197627" y="1795192"/>
                      <a:pt x="279010" y="1546489"/>
                      <a:pt x="279010" y="1278777"/>
                    </a:cubicBezTo>
                    <a:cubicBezTo>
                      <a:pt x="279010" y="1144921"/>
                      <a:pt x="258664" y="1015817"/>
                      <a:pt x="220896" y="894389"/>
                    </a:cubicBezTo>
                    <a:lnTo>
                      <a:pt x="178115" y="777501"/>
                    </a:lnTo>
                    <a:lnTo>
                      <a:pt x="261692" y="764745"/>
                    </a:lnTo>
                    <a:cubicBezTo>
                      <a:pt x="682427" y="678651"/>
                      <a:pt x="1028702" y="388149"/>
                      <a:pt x="1192228" y="1530"/>
                    </a:cubicBezTo>
                    <a:lnTo>
                      <a:pt x="1192788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alpha val="50000"/>
                </a:schemeClr>
              </a:solidFill>
              <a:ln w="19050">
                <a:solidFill>
                  <a:schemeClr val="bg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itle 2">
                <a:extLst>
                  <a:ext uri="{FF2B5EF4-FFF2-40B4-BE49-F238E27FC236}">
                    <a16:creationId xmlns:a16="http://schemas.microsoft.com/office/drawing/2014/main" id="{88F7E0CC-C7C0-40F8-BFDE-14445DB9DD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02886" y="1903747"/>
                <a:ext cx="3017575" cy="751068"/>
              </a:xfrm>
              <a:prstGeom prst="rect">
                <a:avLst/>
              </a:prstGeom>
              <a:noFill/>
            </p:spPr>
            <p:txBody>
              <a:bodyPr vert="horz" lIns="274320" tIns="45720" rIns="274320" bIns="45720" rtlCol="0" anchor="ctr" anchorCtr="0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2400" kern="1200" cap="all" spc="200">
                    <a:solidFill>
                      <a:srgbClr val="EEB211"/>
                    </a:solidFill>
                    <a:latin typeface="Calibri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  <a:t>SOCIETY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endParaRPr>
              </a:p>
            </p:txBody>
          </p:sp>
          <p:sp>
            <p:nvSpPr>
              <p:cNvPr id="47" name="Title 2">
                <a:extLst>
                  <a:ext uri="{FF2B5EF4-FFF2-40B4-BE49-F238E27FC236}">
                    <a16:creationId xmlns:a16="http://schemas.microsoft.com/office/drawing/2014/main" id="{4DB259B7-1186-48E7-BFD2-F94A72214C58}"/>
                  </a:ext>
                </a:extLst>
              </p:cNvPr>
              <p:cNvSpPr txBox="1">
                <a:spLocks/>
              </p:cNvSpPr>
              <p:nvPr/>
            </p:nvSpPr>
            <p:spPr>
              <a:xfrm rot="3315359">
                <a:off x="5411911" y="4070406"/>
                <a:ext cx="2617224" cy="941342"/>
              </a:xfrm>
              <a:prstGeom prst="rect">
                <a:avLst/>
              </a:prstGeom>
              <a:noFill/>
            </p:spPr>
            <p:txBody>
              <a:bodyPr vert="horz" lIns="274320" tIns="45720" rIns="274320" bIns="45720" rtlCol="0" anchor="ctr" anchorCtr="0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2400" kern="1200" cap="all" spc="200">
                    <a:solidFill>
                      <a:srgbClr val="EEB211"/>
                    </a:solidFill>
                    <a:latin typeface="Calibri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  <a:t>ECONOMY</a:t>
                </a:r>
              </a:p>
            </p:txBody>
          </p:sp>
          <p:sp>
            <p:nvSpPr>
              <p:cNvPr id="48" name="Title 2">
                <a:extLst>
                  <a:ext uri="{FF2B5EF4-FFF2-40B4-BE49-F238E27FC236}">
                    <a16:creationId xmlns:a16="http://schemas.microsoft.com/office/drawing/2014/main" id="{9F55ECC4-19A5-4805-96C8-6D94CD7E55DB}"/>
                  </a:ext>
                </a:extLst>
              </p:cNvPr>
              <p:cNvSpPr txBox="1">
                <a:spLocks/>
              </p:cNvSpPr>
              <p:nvPr/>
            </p:nvSpPr>
            <p:spPr>
              <a:xfrm rot="18285654">
                <a:off x="7985108" y="4070408"/>
                <a:ext cx="2617234" cy="941339"/>
              </a:xfrm>
              <a:prstGeom prst="rect">
                <a:avLst/>
              </a:prstGeom>
              <a:noFill/>
            </p:spPr>
            <p:txBody>
              <a:bodyPr vert="horz" lIns="274320" tIns="45720" rIns="274320" bIns="45720" rtlCol="0" anchor="ctr" anchorCtr="0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2400" kern="1200" cap="all" spc="200">
                    <a:solidFill>
                      <a:srgbClr val="EEB211"/>
                    </a:solidFill>
                    <a:latin typeface="Calibri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b="1" cap="none" spc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ENVIRONMENT</a:t>
                </a:r>
                <a:endPara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88E85BD5-A098-4571-9512-E14FA3E9FB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9868" y="3598447"/>
              <a:ext cx="389272" cy="341986"/>
            </a:xfrm>
            <a:custGeom>
              <a:avLst/>
              <a:gdLst>
                <a:gd name="connsiteX0" fmla="*/ 177989 w 356104"/>
                <a:gd name="connsiteY0" fmla="*/ 0 h 312846"/>
                <a:gd name="connsiteX1" fmla="*/ 236239 w 356104"/>
                <a:gd name="connsiteY1" fmla="*/ 77896 h 312846"/>
                <a:gd name="connsiteX2" fmla="*/ 355418 w 356104"/>
                <a:gd name="connsiteY2" fmla="*/ 297467 h 312846"/>
                <a:gd name="connsiteX3" fmla="*/ 356104 w 356104"/>
                <a:gd name="connsiteY3" fmla="*/ 299340 h 312846"/>
                <a:gd name="connsiteX4" fmla="*/ 311336 w 356104"/>
                <a:gd name="connsiteY4" fmla="*/ 306172 h 312846"/>
                <a:gd name="connsiteX5" fmla="*/ 179172 w 356104"/>
                <a:gd name="connsiteY5" fmla="*/ 312846 h 312846"/>
                <a:gd name="connsiteX6" fmla="*/ 47008 w 356104"/>
                <a:gd name="connsiteY6" fmla="*/ 306172 h 312846"/>
                <a:gd name="connsiteX7" fmla="*/ 0 w 356104"/>
                <a:gd name="connsiteY7" fmla="*/ 298998 h 312846"/>
                <a:gd name="connsiteX8" fmla="*/ 560 w 356104"/>
                <a:gd name="connsiteY8" fmla="*/ 297467 h 312846"/>
                <a:gd name="connsiteX9" fmla="*/ 119739 w 356104"/>
                <a:gd name="connsiteY9" fmla="*/ 77896 h 312846"/>
                <a:gd name="connsiteX10" fmla="*/ 177989 w 356104"/>
                <a:gd name="connsiteY10" fmla="*/ 0 h 31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6104" h="312846">
                  <a:moveTo>
                    <a:pt x="177989" y="0"/>
                  </a:moveTo>
                  <a:lnTo>
                    <a:pt x="236239" y="77896"/>
                  </a:lnTo>
                  <a:cubicBezTo>
                    <a:pt x="282698" y="146665"/>
                    <a:pt x="322713" y="220144"/>
                    <a:pt x="355418" y="297467"/>
                  </a:cubicBezTo>
                  <a:lnTo>
                    <a:pt x="356104" y="299340"/>
                  </a:lnTo>
                  <a:lnTo>
                    <a:pt x="311336" y="306172"/>
                  </a:lnTo>
                  <a:cubicBezTo>
                    <a:pt x="267881" y="310585"/>
                    <a:pt x="223791" y="312846"/>
                    <a:pt x="179172" y="312846"/>
                  </a:cubicBezTo>
                  <a:cubicBezTo>
                    <a:pt x="134554" y="312846"/>
                    <a:pt x="90463" y="310585"/>
                    <a:pt x="47008" y="306172"/>
                  </a:cubicBezTo>
                  <a:lnTo>
                    <a:pt x="0" y="298998"/>
                  </a:lnTo>
                  <a:lnTo>
                    <a:pt x="560" y="297467"/>
                  </a:lnTo>
                  <a:cubicBezTo>
                    <a:pt x="33265" y="220144"/>
                    <a:pt x="73281" y="146665"/>
                    <a:pt x="119739" y="77896"/>
                  </a:cubicBezTo>
                  <a:lnTo>
                    <a:pt x="177989" y="0"/>
                  </a:lnTo>
                  <a:close/>
                </a:path>
              </a:pathLst>
            </a:custGeom>
            <a:noFill/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4D5E595-9E1E-48B8-A7D2-2622E87BAFBC}"/>
                </a:ext>
              </a:extLst>
            </p:cNvPr>
            <p:cNvGrpSpPr/>
            <p:nvPr/>
          </p:nvGrpSpPr>
          <p:grpSpPr>
            <a:xfrm>
              <a:off x="6005225" y="2570592"/>
              <a:ext cx="4264761" cy="3721457"/>
              <a:chOff x="5768696" y="2552571"/>
              <a:chExt cx="4437837" cy="3872481"/>
            </a:xfrm>
            <a:effectLst>
              <a:glow rad="469900">
                <a:schemeClr val="tx1">
                  <a:alpha val="40000"/>
                </a:schemeClr>
              </a:glow>
            </a:effectLst>
          </p:grpSpPr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id="{66343DE9-7C1F-4596-84C3-4E4A818FCC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66762" y="2567652"/>
                <a:ext cx="2139771" cy="1419625"/>
              </a:xfrm>
              <a:custGeom>
                <a:avLst/>
                <a:gdLst>
                  <a:gd name="connsiteX0" fmla="*/ 1013616 w 1192788"/>
                  <a:gd name="connsiteY0" fmla="*/ 0 h 791350"/>
                  <a:gd name="connsiteX1" fmla="*/ 1145780 w 1192788"/>
                  <a:gd name="connsiteY1" fmla="*/ 6674 h 791350"/>
                  <a:gd name="connsiteX2" fmla="*/ 1192788 w 1192788"/>
                  <a:gd name="connsiteY2" fmla="*/ 13849 h 791350"/>
                  <a:gd name="connsiteX3" fmla="*/ 1192228 w 1192788"/>
                  <a:gd name="connsiteY3" fmla="*/ 15379 h 791350"/>
                  <a:gd name="connsiteX4" fmla="*/ 261692 w 1192788"/>
                  <a:gd name="connsiteY4" fmla="*/ 778594 h 791350"/>
                  <a:gd name="connsiteX5" fmla="*/ 178115 w 1192788"/>
                  <a:gd name="connsiteY5" fmla="*/ 791350 h 791350"/>
                  <a:gd name="connsiteX6" fmla="*/ 177429 w 1192788"/>
                  <a:gd name="connsiteY6" fmla="*/ 789477 h 791350"/>
                  <a:gd name="connsiteX7" fmla="*/ 58250 w 1192788"/>
                  <a:gd name="connsiteY7" fmla="*/ 569906 h 791350"/>
                  <a:gd name="connsiteX8" fmla="*/ 0 w 1192788"/>
                  <a:gd name="connsiteY8" fmla="*/ 492010 h 791350"/>
                  <a:gd name="connsiteX9" fmla="*/ 16163 w 1192788"/>
                  <a:gd name="connsiteY9" fmla="*/ 470396 h 791350"/>
                  <a:gd name="connsiteX10" fmla="*/ 1013616 w 1192788"/>
                  <a:gd name="connsiteY10" fmla="*/ 0 h 791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2788" h="791350">
                    <a:moveTo>
                      <a:pt x="1013616" y="0"/>
                    </a:moveTo>
                    <a:cubicBezTo>
                      <a:pt x="1058235" y="0"/>
                      <a:pt x="1102325" y="2261"/>
                      <a:pt x="1145780" y="6674"/>
                    </a:cubicBezTo>
                    <a:lnTo>
                      <a:pt x="1192788" y="13849"/>
                    </a:lnTo>
                    <a:lnTo>
                      <a:pt x="1192228" y="15379"/>
                    </a:lnTo>
                    <a:cubicBezTo>
                      <a:pt x="1028702" y="401998"/>
                      <a:pt x="682427" y="692500"/>
                      <a:pt x="261692" y="778594"/>
                    </a:cubicBezTo>
                    <a:lnTo>
                      <a:pt x="178115" y="791350"/>
                    </a:lnTo>
                    <a:lnTo>
                      <a:pt x="177429" y="789477"/>
                    </a:lnTo>
                    <a:cubicBezTo>
                      <a:pt x="144724" y="712154"/>
                      <a:pt x="104709" y="638675"/>
                      <a:pt x="58250" y="569906"/>
                    </a:cubicBezTo>
                    <a:lnTo>
                      <a:pt x="0" y="492010"/>
                    </a:lnTo>
                    <a:lnTo>
                      <a:pt x="16163" y="470396"/>
                    </a:lnTo>
                    <a:cubicBezTo>
                      <a:pt x="253250" y="183113"/>
                      <a:pt x="612049" y="0"/>
                      <a:pt x="1013616" y="0"/>
                    </a:cubicBezTo>
                    <a:close/>
                  </a:path>
                </a:pathLst>
              </a:custGeom>
              <a:solidFill>
                <a:srgbClr val="ACAD7B"/>
              </a:solidFill>
              <a:ln w="28575">
                <a:solidFill>
                  <a:schemeClr val="bg1">
                    <a:lumMod val="50000"/>
                    <a:lumOff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5">
                <a:extLst>
                  <a:ext uri="{FF2B5EF4-FFF2-40B4-BE49-F238E27FC236}">
                    <a16:creationId xmlns:a16="http://schemas.microsoft.com/office/drawing/2014/main" id="{D873EE3E-B8A1-477A-8541-7D57302824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92295" y="4088940"/>
                <a:ext cx="1001045" cy="2336112"/>
              </a:xfrm>
              <a:custGeom>
                <a:avLst/>
                <a:gdLst>
                  <a:gd name="connsiteX0" fmla="*/ 101021 w 558020"/>
                  <a:gd name="connsiteY0" fmla="*/ 0 h 1302234"/>
                  <a:gd name="connsiteX1" fmla="*/ 148029 w 558020"/>
                  <a:gd name="connsiteY1" fmla="*/ 7174 h 1302234"/>
                  <a:gd name="connsiteX2" fmla="*/ 280193 w 558020"/>
                  <a:gd name="connsiteY2" fmla="*/ 13848 h 1302234"/>
                  <a:gd name="connsiteX3" fmla="*/ 412357 w 558020"/>
                  <a:gd name="connsiteY3" fmla="*/ 7174 h 1302234"/>
                  <a:gd name="connsiteX4" fmla="*/ 457125 w 558020"/>
                  <a:gd name="connsiteY4" fmla="*/ 342 h 1302234"/>
                  <a:gd name="connsiteX5" fmla="*/ 499906 w 558020"/>
                  <a:gd name="connsiteY5" fmla="*/ 117230 h 1302234"/>
                  <a:gd name="connsiteX6" fmla="*/ 558020 w 558020"/>
                  <a:gd name="connsiteY6" fmla="*/ 501618 h 1302234"/>
                  <a:gd name="connsiteX7" fmla="*/ 337260 w 558020"/>
                  <a:gd name="connsiteY7" fmla="*/ 1224338 h 1302234"/>
                  <a:gd name="connsiteX8" fmla="*/ 279010 w 558020"/>
                  <a:gd name="connsiteY8" fmla="*/ 1302234 h 1302234"/>
                  <a:gd name="connsiteX9" fmla="*/ 220760 w 558020"/>
                  <a:gd name="connsiteY9" fmla="*/ 1224338 h 1302234"/>
                  <a:gd name="connsiteX10" fmla="*/ 0 w 558020"/>
                  <a:gd name="connsiteY10" fmla="*/ 501618 h 1302234"/>
                  <a:gd name="connsiteX11" fmla="*/ 58114 w 558020"/>
                  <a:gd name="connsiteY11" fmla="*/ 117230 h 1302234"/>
                  <a:gd name="connsiteX12" fmla="*/ 101021 w 558020"/>
                  <a:gd name="connsiteY12" fmla="*/ 0 h 130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8020" h="1302234">
                    <a:moveTo>
                      <a:pt x="101021" y="0"/>
                    </a:moveTo>
                    <a:lnTo>
                      <a:pt x="148029" y="7174"/>
                    </a:lnTo>
                    <a:cubicBezTo>
                      <a:pt x="191484" y="11587"/>
                      <a:pt x="235575" y="13848"/>
                      <a:pt x="280193" y="13848"/>
                    </a:cubicBezTo>
                    <a:cubicBezTo>
                      <a:pt x="324812" y="13848"/>
                      <a:pt x="368902" y="11587"/>
                      <a:pt x="412357" y="7174"/>
                    </a:cubicBezTo>
                    <a:lnTo>
                      <a:pt x="457125" y="342"/>
                    </a:lnTo>
                    <a:lnTo>
                      <a:pt x="499906" y="117230"/>
                    </a:lnTo>
                    <a:cubicBezTo>
                      <a:pt x="537674" y="238658"/>
                      <a:pt x="558020" y="367762"/>
                      <a:pt x="558020" y="501618"/>
                    </a:cubicBezTo>
                    <a:cubicBezTo>
                      <a:pt x="558020" y="769330"/>
                      <a:pt x="476637" y="1018033"/>
                      <a:pt x="337260" y="1224338"/>
                    </a:cubicBezTo>
                    <a:lnTo>
                      <a:pt x="279010" y="1302234"/>
                    </a:lnTo>
                    <a:lnTo>
                      <a:pt x="220760" y="1224338"/>
                    </a:lnTo>
                    <a:cubicBezTo>
                      <a:pt x="81384" y="1018033"/>
                      <a:pt x="0" y="769330"/>
                      <a:pt x="0" y="501618"/>
                    </a:cubicBezTo>
                    <a:cubicBezTo>
                      <a:pt x="0" y="367762"/>
                      <a:pt x="20346" y="238658"/>
                      <a:pt x="58114" y="117230"/>
                    </a:cubicBezTo>
                    <a:lnTo>
                      <a:pt x="101021" y="0"/>
                    </a:lnTo>
                    <a:close/>
                  </a:path>
                </a:pathLst>
              </a:custGeom>
              <a:solidFill>
                <a:srgbClr val="B79661"/>
              </a:solidFill>
              <a:ln w="28575">
                <a:solidFill>
                  <a:schemeClr val="bg1">
                    <a:lumMod val="50000"/>
                    <a:lumOff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3">
                <a:extLst>
                  <a:ext uri="{FF2B5EF4-FFF2-40B4-BE49-F238E27FC236}">
                    <a16:creationId xmlns:a16="http://schemas.microsoft.com/office/drawing/2014/main" id="{0DF4E76D-D484-4DE0-8595-F7FEABAB42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68696" y="2552571"/>
                <a:ext cx="2135753" cy="1419010"/>
              </a:xfrm>
              <a:custGeom>
                <a:avLst/>
                <a:gdLst>
                  <a:gd name="connsiteX0" fmla="*/ 176931 w 1190547"/>
                  <a:gd name="connsiteY0" fmla="*/ 0 h 791008"/>
                  <a:gd name="connsiteX1" fmla="*/ 1174384 w 1190547"/>
                  <a:gd name="connsiteY1" fmla="*/ 470396 h 791008"/>
                  <a:gd name="connsiteX2" fmla="*/ 1190547 w 1190547"/>
                  <a:gd name="connsiteY2" fmla="*/ 492010 h 791008"/>
                  <a:gd name="connsiteX3" fmla="*/ 1132297 w 1190547"/>
                  <a:gd name="connsiteY3" fmla="*/ 569906 h 791008"/>
                  <a:gd name="connsiteX4" fmla="*/ 1013118 w 1190547"/>
                  <a:gd name="connsiteY4" fmla="*/ 789477 h 791008"/>
                  <a:gd name="connsiteX5" fmla="*/ 1012558 w 1190547"/>
                  <a:gd name="connsiteY5" fmla="*/ 791008 h 791008"/>
                  <a:gd name="connsiteX6" fmla="*/ 931221 w 1190547"/>
                  <a:gd name="connsiteY6" fmla="*/ 778594 h 791008"/>
                  <a:gd name="connsiteX7" fmla="*/ 685 w 1190547"/>
                  <a:gd name="connsiteY7" fmla="*/ 15379 h 791008"/>
                  <a:gd name="connsiteX8" fmla="*/ 0 w 1190547"/>
                  <a:gd name="connsiteY8" fmla="*/ 13507 h 791008"/>
                  <a:gd name="connsiteX9" fmla="*/ 44767 w 1190547"/>
                  <a:gd name="connsiteY9" fmla="*/ 6674 h 791008"/>
                  <a:gd name="connsiteX10" fmla="*/ 176931 w 1190547"/>
                  <a:gd name="connsiteY10" fmla="*/ 0 h 79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0547" h="791008">
                    <a:moveTo>
                      <a:pt x="176931" y="0"/>
                    </a:moveTo>
                    <a:cubicBezTo>
                      <a:pt x="578499" y="0"/>
                      <a:pt x="937298" y="183113"/>
                      <a:pt x="1174384" y="470396"/>
                    </a:cubicBezTo>
                    <a:lnTo>
                      <a:pt x="1190547" y="492010"/>
                    </a:lnTo>
                    <a:lnTo>
                      <a:pt x="1132297" y="569906"/>
                    </a:lnTo>
                    <a:cubicBezTo>
                      <a:pt x="1085839" y="638675"/>
                      <a:pt x="1045823" y="712154"/>
                      <a:pt x="1013118" y="789477"/>
                    </a:cubicBezTo>
                    <a:lnTo>
                      <a:pt x="1012558" y="791008"/>
                    </a:lnTo>
                    <a:lnTo>
                      <a:pt x="931221" y="778594"/>
                    </a:lnTo>
                    <a:cubicBezTo>
                      <a:pt x="510487" y="692500"/>
                      <a:pt x="164211" y="401998"/>
                      <a:pt x="685" y="15379"/>
                    </a:cubicBezTo>
                    <a:lnTo>
                      <a:pt x="0" y="13507"/>
                    </a:lnTo>
                    <a:lnTo>
                      <a:pt x="44767" y="6674"/>
                    </a:lnTo>
                    <a:cubicBezTo>
                      <a:pt x="88222" y="2261"/>
                      <a:pt x="132313" y="0"/>
                      <a:pt x="176931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>
                <a:solidFill>
                  <a:schemeClr val="bg1">
                    <a:lumMod val="50000"/>
                    <a:lumOff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43A687A-A6D6-4562-8BA2-071BFDD5884F}"/>
                </a:ext>
              </a:extLst>
            </p:cNvPr>
            <p:cNvSpPr txBox="1"/>
            <p:nvPr/>
          </p:nvSpPr>
          <p:spPr>
            <a:xfrm rot="19800000">
              <a:off x="8263578" y="2976809"/>
              <a:ext cx="1882911" cy="492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Societal/</a:t>
              </a:r>
            </a:p>
            <a:p>
              <a:pPr marL="0" marR="0" lvl="0" indent="0" algn="ctr" defTabSz="4572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Environmental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B28750E-F4FB-4A41-99B2-CE8B3D6F469F}"/>
                </a:ext>
              </a:extLst>
            </p:cNvPr>
            <p:cNvSpPr txBox="1"/>
            <p:nvPr/>
          </p:nvSpPr>
          <p:spPr>
            <a:xfrm rot="1800000">
              <a:off x="6243104" y="2979181"/>
              <a:ext cx="1821742" cy="492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Societal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/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Economic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2992424-50E2-4ABF-9F5D-29A7C9FE713A}"/>
                </a:ext>
              </a:extLst>
            </p:cNvPr>
            <p:cNvSpPr txBox="1"/>
            <p:nvPr/>
          </p:nvSpPr>
          <p:spPr>
            <a:xfrm rot="16200000">
              <a:off x="7174647" y="4799415"/>
              <a:ext cx="1953661" cy="476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Economic/</a:t>
              </a:r>
            </a:p>
            <a:p>
              <a:pPr marL="0" marR="0" lvl="0" indent="0" algn="ctr" defTabSz="4572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Environmental</a:t>
              </a:r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C4BD21D1-BF12-45CE-9A1C-E1E25EBA0B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84388" y="3293275"/>
              <a:ext cx="886649" cy="775985"/>
            </a:xfrm>
            <a:custGeom>
              <a:avLst/>
              <a:gdLst>
                <a:gd name="connsiteX0" fmla="*/ 179136 w 358686"/>
                <a:gd name="connsiteY0" fmla="*/ 0 h 313922"/>
                <a:gd name="connsiteX1" fmla="*/ 272570 w 358686"/>
                <a:gd name="connsiteY1" fmla="*/ 131418 h 313922"/>
                <a:gd name="connsiteX2" fmla="*/ 358126 w 358686"/>
                <a:gd name="connsiteY2" fmla="*/ 298544 h 313922"/>
                <a:gd name="connsiteX3" fmla="*/ 358686 w 358686"/>
                <a:gd name="connsiteY3" fmla="*/ 300074 h 313922"/>
                <a:gd name="connsiteX4" fmla="*/ 311678 w 358686"/>
                <a:gd name="connsiteY4" fmla="*/ 307248 h 313922"/>
                <a:gd name="connsiteX5" fmla="*/ 179514 w 358686"/>
                <a:gd name="connsiteY5" fmla="*/ 313922 h 313922"/>
                <a:gd name="connsiteX6" fmla="*/ 80059 w 358686"/>
                <a:gd name="connsiteY6" fmla="*/ 310153 h 313922"/>
                <a:gd name="connsiteX7" fmla="*/ 0 w 358686"/>
                <a:gd name="connsiteY7" fmla="*/ 301009 h 313922"/>
                <a:gd name="connsiteX8" fmla="*/ 902 w 358686"/>
                <a:gd name="connsiteY8" fmla="*/ 298544 h 313922"/>
                <a:gd name="connsiteX9" fmla="*/ 120081 w 358686"/>
                <a:gd name="connsiteY9" fmla="*/ 78973 h 313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8686" h="313922">
                  <a:moveTo>
                    <a:pt x="179136" y="0"/>
                  </a:moveTo>
                  <a:lnTo>
                    <a:pt x="272570" y="131418"/>
                  </a:lnTo>
                  <a:cubicBezTo>
                    <a:pt x="304957" y="184721"/>
                    <a:pt x="333597" y="240551"/>
                    <a:pt x="358126" y="298544"/>
                  </a:cubicBezTo>
                  <a:lnTo>
                    <a:pt x="358686" y="300074"/>
                  </a:lnTo>
                  <a:lnTo>
                    <a:pt x="311678" y="307248"/>
                  </a:lnTo>
                  <a:cubicBezTo>
                    <a:pt x="268223" y="311661"/>
                    <a:pt x="224133" y="313922"/>
                    <a:pt x="179514" y="313922"/>
                  </a:cubicBezTo>
                  <a:cubicBezTo>
                    <a:pt x="146050" y="313922"/>
                    <a:pt x="112883" y="312651"/>
                    <a:pt x="80059" y="310153"/>
                  </a:cubicBezTo>
                  <a:lnTo>
                    <a:pt x="0" y="301009"/>
                  </a:lnTo>
                  <a:lnTo>
                    <a:pt x="902" y="298544"/>
                  </a:lnTo>
                  <a:cubicBezTo>
                    <a:pt x="33607" y="221220"/>
                    <a:pt x="73623" y="147741"/>
                    <a:pt x="120081" y="78973"/>
                  </a:cubicBezTo>
                  <a:close/>
                </a:path>
              </a:pathLst>
            </a:custGeom>
            <a:solidFill>
              <a:schemeClr val="tx1">
                <a:alpha val="47000"/>
              </a:schemeClr>
            </a:solidFill>
            <a:ln w="28575">
              <a:solidFill>
                <a:schemeClr val="bg1">
                  <a:lumMod val="65000"/>
                  <a:lumOff val="35000"/>
                </a:schemeClr>
              </a:solidFill>
            </a:ln>
            <a:effectLst>
              <a:glow rad="304800">
                <a:schemeClr val="tx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2377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5C40A-DA0D-4783-84C2-6B9A4BBC9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SLS’s Approach to “Creating Sustainable Communities”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69403-ED73-4DED-B611-CAF86087B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667" y="2176912"/>
            <a:ext cx="5615353" cy="3646202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Community Health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Equitable &amp; Sustainable Development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Green Infrastructure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Climate Change &amp; Energy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4A3C3-BA6E-4CA4-8215-466B7BC01E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667" y="1162151"/>
            <a:ext cx="7107766" cy="6810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SLS programs focus on these priority sustainable communities issues:</a:t>
            </a:r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FF77D0-0891-47A2-AA1B-EC9055091400}"/>
              </a:ext>
            </a:extLst>
          </p:cNvPr>
          <p:cNvGrpSpPr/>
          <p:nvPr/>
        </p:nvGrpSpPr>
        <p:grpSpPr>
          <a:xfrm>
            <a:off x="8038032" y="1162151"/>
            <a:ext cx="2923136" cy="4212195"/>
            <a:chOff x="286789" y="1866899"/>
            <a:chExt cx="2686019" cy="3870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6BF8C9B-8515-4AAF-96A0-96979952B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847" t="6751" r="9042" b="7599"/>
            <a:stretch/>
          </p:blipFill>
          <p:spPr>
            <a:xfrm>
              <a:off x="286789" y="3753150"/>
              <a:ext cx="2686019" cy="198426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5DE914B-C783-4DE1-A0A3-26B865A1D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4" t="5461" r="4519" b="4795"/>
            <a:stretch/>
          </p:blipFill>
          <p:spPr>
            <a:xfrm>
              <a:off x="286790" y="1866899"/>
              <a:ext cx="2660630" cy="1781101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C99137D-0195-48CE-A88D-FFB1C0FB7BCD}"/>
              </a:ext>
            </a:extLst>
          </p:cNvPr>
          <p:cNvSpPr/>
          <p:nvPr/>
        </p:nvSpPr>
        <p:spPr>
          <a:xfrm>
            <a:off x="10244666" y="6077346"/>
            <a:ext cx="1560163" cy="51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56C0049-53A0-42A7-BCF5-CCCF90A12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3414" y="6164300"/>
            <a:ext cx="1357806" cy="43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38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09DB228-6DFF-4EF0-8439-89FA03B30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22" y="2976031"/>
            <a:ext cx="11649877" cy="2324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05C40A-DA0D-4783-84C2-6B9A4BBC9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SLS’s Approach to “Creating Sustainable Communities”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4A3C3-BA6E-4CA4-8215-466B7BC01E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667" y="1162151"/>
            <a:ext cx="10672448" cy="6810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We work with communities as </a:t>
            </a:r>
            <a:r>
              <a:rPr lang="en-US" i="1" dirty="0"/>
              <a:t>collaborators, </a:t>
            </a:r>
            <a:r>
              <a:rPr lang="en-US" dirty="0"/>
              <a:t>rather than clients.</a:t>
            </a:r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B53FC411-58C8-430B-81B4-2962EEB3BE16}"/>
              </a:ext>
            </a:extLst>
          </p:cNvPr>
          <p:cNvSpPr>
            <a:spLocks noGrp="1"/>
          </p:cNvSpPr>
          <p:nvPr/>
        </p:nvSpPr>
        <p:spPr>
          <a:xfrm>
            <a:off x="180622" y="2114177"/>
            <a:ext cx="11830756" cy="2629647"/>
          </a:xfrm>
          <a:prstGeom prst="rect">
            <a:avLst/>
          </a:prstGeom>
        </p:spPr>
        <p:txBody>
          <a:bodyPr vert="horz" lIns="274320" tIns="45720" rIns="27432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466344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Lucida Grande"/>
              <a:buChar char="•"/>
              <a:defRPr sz="21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 sz="21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20662D95-C0DE-49E8-8595-99D349ED9A69}"/>
              </a:ext>
            </a:extLst>
          </p:cNvPr>
          <p:cNvSpPr txBox="1">
            <a:spLocks/>
          </p:cNvSpPr>
          <p:nvPr/>
        </p:nvSpPr>
        <p:spPr>
          <a:xfrm>
            <a:off x="180621" y="4639982"/>
            <a:ext cx="11830757" cy="396216"/>
          </a:xfrm>
          <a:prstGeom prst="rect">
            <a:avLst/>
          </a:prstGeom>
        </p:spPr>
        <p:txBody>
          <a:bodyPr vert="horz" lIns="274320" tIns="45720" rIns="274320" bIns="4572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From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Schematic of Community Engagement Continuum (EPA, 2015; NCER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CEnR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 Primer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note that this is one piece of a larger diagram)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607BEF-B456-4540-88AE-08CF1525EE07}"/>
              </a:ext>
            </a:extLst>
          </p:cNvPr>
          <p:cNvSpPr/>
          <p:nvPr/>
        </p:nvSpPr>
        <p:spPr>
          <a:xfrm>
            <a:off x="424292" y="2345593"/>
            <a:ext cx="10834273" cy="4073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85743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Increasing level of community involvement, impact, trust and communication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0C2FB27-A8E7-4634-96FA-A09FB6D064E0}"/>
              </a:ext>
            </a:extLst>
          </p:cNvPr>
          <p:cNvSpPr/>
          <p:nvPr/>
        </p:nvSpPr>
        <p:spPr>
          <a:xfrm>
            <a:off x="7207852" y="3032859"/>
            <a:ext cx="4603148" cy="1105503"/>
          </a:xfrm>
          <a:prstGeom prst="ellipse">
            <a:avLst/>
          </a:prstGeom>
          <a:noFill/>
          <a:ln w="31750">
            <a:solidFill>
              <a:srgbClr val="00305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003057"/>
              </a:solidFill>
              <a:effectLst>
                <a:glow rad="1905000">
                  <a:srgbClr val="70AD47">
                    <a:satMod val="175000"/>
                    <a:alpha val="0"/>
                  </a:srgbClr>
                </a:glow>
                <a:outerShdw blurRad="50800" dist="50800" dir="5400000" algn="ctr" rotWithShape="0">
                  <a:prstClr val="black"/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CA78A8-7683-423E-801E-6FABFC49F272}"/>
              </a:ext>
            </a:extLst>
          </p:cNvPr>
          <p:cNvSpPr/>
          <p:nvPr/>
        </p:nvSpPr>
        <p:spPr>
          <a:xfrm>
            <a:off x="10244666" y="6077346"/>
            <a:ext cx="1560163" cy="51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B569405-52B4-4DEF-9910-F198CD0B2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3414" y="6164300"/>
            <a:ext cx="1357806" cy="432597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493F5F85-5295-4E4C-802A-D1FA052E38FE}"/>
              </a:ext>
            </a:extLst>
          </p:cNvPr>
          <p:cNvSpPr/>
          <p:nvPr/>
        </p:nvSpPr>
        <p:spPr>
          <a:xfrm>
            <a:off x="361501" y="2636607"/>
            <a:ext cx="11368217" cy="375468"/>
          </a:xfrm>
          <a:prstGeom prst="rightArrow">
            <a:avLst>
              <a:gd name="adj1" fmla="val 50000"/>
              <a:gd name="adj2" fmla="val 300118"/>
            </a:avLst>
          </a:prstGeom>
          <a:solidFill>
            <a:srgbClr val="D0CECE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21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5C40A-DA0D-4783-84C2-6B9A4BBC9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Partnership Principles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4A3C3-BA6E-4CA4-8215-466B7BC01E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0623" y="1200806"/>
            <a:ext cx="5560136" cy="4774909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Start with assets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Focus on equity and justice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Champion systems change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Support community innovators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Prioritize process before outcomes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Contribute to the neighborhood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Apply technology in social context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B53FC411-58C8-430B-81B4-2962EEB3BE16}"/>
              </a:ext>
            </a:extLst>
          </p:cNvPr>
          <p:cNvSpPr>
            <a:spLocks noGrp="1"/>
          </p:cNvSpPr>
          <p:nvPr/>
        </p:nvSpPr>
        <p:spPr>
          <a:xfrm>
            <a:off x="180622" y="2114177"/>
            <a:ext cx="11830756" cy="2629647"/>
          </a:xfrm>
          <a:prstGeom prst="rect">
            <a:avLst/>
          </a:prstGeom>
        </p:spPr>
        <p:txBody>
          <a:bodyPr vert="horz" lIns="274320" tIns="45720" rIns="27432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466344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Lucida Grande"/>
              <a:buChar char="•"/>
              <a:defRPr sz="21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 sz="21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CA78A8-7683-423E-801E-6FABFC49F272}"/>
              </a:ext>
            </a:extLst>
          </p:cNvPr>
          <p:cNvSpPr/>
          <p:nvPr/>
        </p:nvSpPr>
        <p:spPr>
          <a:xfrm>
            <a:off x="10244666" y="6077346"/>
            <a:ext cx="1560163" cy="51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B569405-52B4-4DEF-9910-F198CD0B2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414" y="6164300"/>
            <a:ext cx="1357806" cy="432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C87C15-75E0-4EF5-A060-66622537B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759" y="1248066"/>
            <a:ext cx="6194073" cy="39871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A89863-756D-4A21-8510-446E9D044D82}"/>
              </a:ext>
            </a:extLst>
          </p:cNvPr>
          <p:cNvSpPr txBox="1"/>
          <p:nvPr/>
        </p:nvSpPr>
        <p:spPr>
          <a:xfrm>
            <a:off x="5783278" y="5235196"/>
            <a:ext cx="6189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black"/>
                </a:solidFill>
                <a:latin typeface="Calibri"/>
              </a:rPr>
              <a:t>SLS 2019 </a:t>
            </a:r>
            <a:r>
              <a:rPr lang="en-US" dirty="0">
                <a:solidFill>
                  <a:prstClr val="black"/>
                </a:solidFill>
                <a:latin typeface="Calibri"/>
                <a:hlinkClick r:id="rId4"/>
              </a:rPr>
              <a:t>Partnership Advisory Council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dirty="0">
                <a:solidFill>
                  <a:prstClr val="black"/>
                </a:solidFill>
                <a:latin typeface="Calibri"/>
              </a:rPr>
              <a:t>Read the </a:t>
            </a:r>
            <a:r>
              <a:rPr lang="en-US" dirty="0">
                <a:solidFill>
                  <a:prstClr val="black"/>
                </a:solidFill>
                <a:latin typeface="Calibri"/>
                <a:hlinkClick r:id="rId5"/>
              </a:rPr>
              <a:t>SLS Partnership Strategy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5303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5C40A-DA0D-4783-84C2-6B9A4BBC9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SLS’s Approach to “Creating Sustainable Communities”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4A3C3-BA6E-4CA4-8215-466B7BC01E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666" y="1302437"/>
            <a:ext cx="3792825" cy="44026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SLS approaches technology </a:t>
            </a:r>
            <a:r>
              <a:rPr lang="en-US" sz="3200" i="1" dirty="0"/>
              <a:t>as a tool to support community visions that benefit society and nature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B53FC411-58C8-430B-81B4-2962EEB3BE16}"/>
              </a:ext>
            </a:extLst>
          </p:cNvPr>
          <p:cNvSpPr>
            <a:spLocks noGrp="1"/>
          </p:cNvSpPr>
          <p:nvPr/>
        </p:nvSpPr>
        <p:spPr>
          <a:xfrm>
            <a:off x="180622" y="2114177"/>
            <a:ext cx="11830756" cy="2629647"/>
          </a:xfrm>
          <a:prstGeom prst="rect">
            <a:avLst/>
          </a:prstGeom>
        </p:spPr>
        <p:txBody>
          <a:bodyPr vert="horz" lIns="274320" tIns="45720" rIns="27432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Tx/>
              <a:buNone/>
              <a:defRPr sz="24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466344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Lucida Grande"/>
              <a:buChar char="•"/>
              <a:defRPr sz="21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 sz="21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bg1"/>
                </a:solidFill>
                <a:latin typeface="Roboto Ligh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CA78A8-7683-423E-801E-6FABFC49F272}"/>
              </a:ext>
            </a:extLst>
          </p:cNvPr>
          <p:cNvSpPr/>
          <p:nvPr/>
        </p:nvSpPr>
        <p:spPr>
          <a:xfrm>
            <a:off x="10244666" y="6077346"/>
            <a:ext cx="1560163" cy="51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B569405-52B4-4DEF-9910-F198CD0B2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414" y="6164300"/>
            <a:ext cx="1357806" cy="432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13814-C483-4C6D-AC2F-390C35144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243" y="1302437"/>
            <a:ext cx="5913633" cy="38773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5F57A8-2D13-4805-BE51-6586137F715B}"/>
              </a:ext>
            </a:extLst>
          </p:cNvPr>
          <p:cNvSpPr txBox="1"/>
          <p:nvPr/>
        </p:nvSpPr>
        <p:spPr>
          <a:xfrm>
            <a:off x="4582702" y="5313306"/>
            <a:ext cx="6529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1200" i="1" dirty="0">
                <a:solidFill>
                  <a:prstClr val="black"/>
                </a:solidFill>
                <a:latin typeface="Calibri"/>
              </a:rPr>
              <a:t>AF2 Retreat attended by GT ME capstone team, Fall 2018</a:t>
            </a:r>
          </a:p>
        </p:txBody>
      </p:sp>
    </p:spTree>
    <p:extLst>
      <p:ext uri="{BB962C8B-B14F-4D97-AF65-F5344CB8AC3E}">
        <p14:creationId xmlns:p14="http://schemas.microsoft.com/office/powerpoint/2010/main" val="46459777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4CDE54F6-6007-2848-B683-2C1822FC5485}" vid="{C0D1DEBA-DE5C-9C46-9118-2685038DF7C3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CDE54F6-6007-2848-B683-2C1822FC5485}" vid="{FB47B6FD-F52A-2B42-851E-06D2988544C2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EW Welcome to SLS Fall 2021" id="{983C1723-E019-4978-8384-402CE89306A0}" vid="{E2DA490F-05AB-4A1C-AEC0-5CBA17B2CD6E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Welcome to SLS Fall 2021" id="{983C1723-E019-4978-8384-402CE89306A0}" vid="{B826E99D-FF1E-43E6-A552-9204987D2B2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GATech_PPTtemplate_2021_wide</Template>
  <TotalTime>67</TotalTime>
  <Words>487</Words>
  <Application>Microsoft Office PowerPoint</Application>
  <PresentationFormat>Widescreen</PresentationFormat>
  <Paragraphs>101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Roboto</vt:lpstr>
      <vt:lpstr>Roboto Slab</vt:lpstr>
      <vt:lpstr>Custom Design</vt:lpstr>
      <vt:lpstr>1_Custom Design</vt:lpstr>
      <vt:lpstr>2_Custom Design</vt:lpstr>
      <vt:lpstr>3_Custom Design</vt:lpstr>
      <vt:lpstr>Welcome to  Serve-Learn-Sustain (SLS)</vt:lpstr>
      <vt:lpstr>What Does SLS Do?</vt:lpstr>
      <vt:lpstr>SLS Programs</vt:lpstr>
      <vt:lpstr>SLS Programs</vt:lpstr>
      <vt:lpstr>SLS’s Approach to “Creating Sustainable Communities”</vt:lpstr>
      <vt:lpstr>SLS’s Approach to “Creating Sustainable Communities”</vt:lpstr>
      <vt:lpstr>SLS’s Approach to “Creating Sustainable Communities”</vt:lpstr>
      <vt:lpstr>Our Partnership Principles</vt:lpstr>
      <vt:lpstr>SLS’s Approach to “Creating Sustainable Communities”</vt:lpstr>
      <vt:lpstr>The Ultimate Goal is to Create Sustainable Communities Where People &amp; Nature Flourish</vt:lpstr>
      <vt:lpstr>We Aim to: ACT LOCAL TO ACHIEVE A GLOBAL VISION – UN SDGs</vt:lpstr>
      <vt:lpstr>There Is a Place for You with SLS!</vt:lpstr>
      <vt:lpstr>Learn More About SLS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 Serve-Learn-Sustain (SLS)</dc:title>
  <dc:creator>Chatfield, Kristina</dc:creator>
  <cp:lastModifiedBy>Hirsch, Jennifer L</cp:lastModifiedBy>
  <cp:revision>6</cp:revision>
  <dcterms:created xsi:type="dcterms:W3CDTF">2022-04-27T12:46:05Z</dcterms:created>
  <dcterms:modified xsi:type="dcterms:W3CDTF">2022-05-15T13:10:14Z</dcterms:modified>
</cp:coreProperties>
</file>